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8" r:id="rId2"/>
    <p:sldId id="289" r:id="rId3"/>
    <p:sldId id="258" r:id="rId4"/>
    <p:sldId id="259" r:id="rId5"/>
    <p:sldId id="260" r:id="rId6"/>
    <p:sldId id="261" r:id="rId7"/>
    <p:sldId id="290" r:id="rId8"/>
    <p:sldId id="286" r:id="rId9"/>
    <p:sldId id="287" r:id="rId10"/>
    <p:sldId id="256" r:id="rId11"/>
    <p:sldId id="291" r:id="rId12"/>
  </p:sldIdLst>
  <p:sldSz cx="9144000" cy="6858000" type="screen4x3"/>
  <p:notesSz cx="9931400" cy="6794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éderic"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00"/>
    <a:srgbClr val="DB562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76"/>
    <p:restoredTop sz="86395"/>
  </p:normalViewPr>
  <p:slideViewPr>
    <p:cSldViewPr>
      <p:cViewPr varScale="1">
        <p:scale>
          <a:sx n="78" d="100"/>
          <a:sy n="78" d="100"/>
        </p:scale>
        <p:origin x="12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4304689" cy="34010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4393" y="1"/>
            <a:ext cx="4304689" cy="340106"/>
          </a:xfrm>
          <a:prstGeom prst="rect">
            <a:avLst/>
          </a:prstGeom>
        </p:spPr>
        <p:txBody>
          <a:bodyPr vert="horz" lIns="91440" tIns="45720" rIns="91440" bIns="45720" rtlCol="0"/>
          <a:lstStyle>
            <a:lvl1pPr algn="r">
              <a:defRPr sz="1200"/>
            </a:lvl1pPr>
          </a:lstStyle>
          <a:p>
            <a:fld id="{3FA2F1D6-89CC-4BA0-9C9A-E6014FADF421}" type="datetimeFigureOut">
              <a:rPr lang="fr-FR" smtClean="0"/>
              <a:pPr/>
              <a:t>21/11/2022</a:t>
            </a:fld>
            <a:endParaRPr lang="fr-FR"/>
          </a:p>
        </p:txBody>
      </p:sp>
      <p:sp>
        <p:nvSpPr>
          <p:cNvPr id="4" name="Espace réservé du pied de page 3"/>
          <p:cNvSpPr>
            <a:spLocks noGrp="1"/>
          </p:cNvSpPr>
          <p:nvPr>
            <p:ph type="ftr" sz="quarter" idx="2"/>
          </p:nvPr>
        </p:nvSpPr>
        <p:spPr>
          <a:xfrm>
            <a:off x="1" y="6453308"/>
            <a:ext cx="4304689" cy="34010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4393" y="6453308"/>
            <a:ext cx="4304689" cy="340105"/>
          </a:xfrm>
          <a:prstGeom prst="rect">
            <a:avLst/>
          </a:prstGeom>
        </p:spPr>
        <p:txBody>
          <a:bodyPr vert="horz" lIns="91440" tIns="45720" rIns="91440" bIns="45720" rtlCol="0" anchor="b"/>
          <a:lstStyle>
            <a:lvl1pPr algn="r">
              <a:defRPr sz="1200"/>
            </a:lvl1pPr>
          </a:lstStyle>
          <a:p>
            <a:fld id="{72E29A0D-75FC-48BE-8727-4E858CA8BF98}" type="slidenum">
              <a:rPr lang="fr-FR" smtClean="0"/>
              <a:pPr/>
              <a:t>‹N°›</a:t>
            </a:fld>
            <a:endParaRPr lang="fr-FR"/>
          </a:p>
        </p:txBody>
      </p:sp>
    </p:spTree>
    <p:extLst>
      <p:ext uri="{BB962C8B-B14F-4D97-AF65-F5344CB8AC3E}">
        <p14:creationId xmlns:p14="http://schemas.microsoft.com/office/powerpoint/2010/main" val="4120214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6100" y="0"/>
            <a:ext cx="4303713" cy="341313"/>
          </a:xfrm>
          <a:prstGeom prst="rect">
            <a:avLst/>
          </a:prstGeom>
        </p:spPr>
        <p:txBody>
          <a:bodyPr vert="horz" lIns="91440" tIns="45720" rIns="91440" bIns="45720" rtlCol="0"/>
          <a:lstStyle>
            <a:lvl1pPr algn="r">
              <a:defRPr sz="1200"/>
            </a:lvl1pPr>
          </a:lstStyle>
          <a:p>
            <a:fld id="{901B99BF-18D8-4287-96F9-EA386F8A121E}" type="datetimeFigureOut">
              <a:rPr lang="fr-FR" smtClean="0"/>
              <a:t>21/11/2022</a:t>
            </a:fld>
            <a:endParaRPr lang="fr-FR"/>
          </a:p>
        </p:txBody>
      </p:sp>
      <p:sp>
        <p:nvSpPr>
          <p:cNvPr id="4" name="Espace réservé de l'image des diapositives 3"/>
          <p:cNvSpPr>
            <a:spLocks noGrp="1" noRot="1" noChangeAspect="1"/>
          </p:cNvSpPr>
          <p:nvPr>
            <p:ph type="sldImg" idx="2"/>
          </p:nvPr>
        </p:nvSpPr>
        <p:spPr>
          <a:xfrm>
            <a:off x="3436938" y="849313"/>
            <a:ext cx="3057525"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3775" y="3270250"/>
            <a:ext cx="7943850" cy="26749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3188"/>
            <a:ext cx="4303713" cy="3413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6100" y="6453188"/>
            <a:ext cx="4303713" cy="341312"/>
          </a:xfrm>
          <a:prstGeom prst="rect">
            <a:avLst/>
          </a:prstGeom>
        </p:spPr>
        <p:txBody>
          <a:bodyPr vert="horz" lIns="91440" tIns="45720" rIns="91440" bIns="45720" rtlCol="0" anchor="b"/>
          <a:lstStyle>
            <a:lvl1pPr algn="r">
              <a:defRPr sz="1200"/>
            </a:lvl1pPr>
          </a:lstStyle>
          <a:p>
            <a:fld id="{A360AAC2-72B6-4EBE-B9FB-6F859F43F581}" type="slidenum">
              <a:rPr lang="fr-FR" smtClean="0"/>
              <a:t>‹N°›</a:t>
            </a:fld>
            <a:endParaRPr lang="fr-FR"/>
          </a:p>
        </p:txBody>
      </p:sp>
    </p:spTree>
    <p:extLst>
      <p:ext uri="{BB962C8B-B14F-4D97-AF65-F5344CB8AC3E}">
        <p14:creationId xmlns:p14="http://schemas.microsoft.com/office/powerpoint/2010/main" val="420816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60AAC2-72B6-4EBE-B9FB-6F859F43F581}" type="slidenum">
              <a:rPr lang="fr-FR" smtClean="0"/>
              <a:t>1</a:t>
            </a:fld>
            <a:endParaRPr lang="fr-FR"/>
          </a:p>
        </p:txBody>
      </p:sp>
    </p:spTree>
    <p:extLst>
      <p:ext uri="{BB962C8B-B14F-4D97-AF65-F5344CB8AC3E}">
        <p14:creationId xmlns:p14="http://schemas.microsoft.com/office/powerpoint/2010/main" val="302779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r>
              <a:rPr lang="fr-FR">
                <a:solidFill>
                  <a:prstClr val="black">
                    <a:tint val="75000"/>
                  </a:prstClr>
                </a:solidFill>
              </a:rPr>
              <a:t>25 juin 2018</a:t>
            </a:r>
          </a:p>
        </p:txBody>
      </p:sp>
      <p:sp>
        <p:nvSpPr>
          <p:cNvPr id="6" name="Espace réservé du numéro de diapositive 5"/>
          <p:cNvSpPr>
            <a:spLocks noGrp="1"/>
          </p:cNvSpPr>
          <p:nvPr>
            <p:ph type="sldNum" sz="quarter" idx="12"/>
          </p:nvPr>
        </p:nvSpPr>
        <p:spPr/>
        <p:txBody>
          <a:bodyPr/>
          <a:lstStyle/>
          <a:p>
            <a:pPr>
              <a:defRPr/>
            </a:pPr>
            <a:fld id="{1AE7244C-B187-44C3-AC62-EAE73FC1A645}" type="slidenum">
              <a:rPr lang="fr-FR" smtClean="0">
                <a:solidFill>
                  <a:prstClr val="black">
                    <a:tint val="75000"/>
                  </a:prstClr>
                </a:solidFill>
              </a:rPr>
              <a:pPr>
                <a:defRPr/>
              </a:pPr>
              <a:t>‹N°›</a:t>
            </a:fld>
            <a:endParaRPr lang="fr-FR">
              <a:solidFill>
                <a:prstClr val="black">
                  <a:tint val="75000"/>
                </a:prstClr>
              </a:solidFill>
            </a:endParaRPr>
          </a:p>
        </p:txBody>
      </p:sp>
      <p:pic>
        <p:nvPicPr>
          <p:cNvPr id="7" name="Image 6" descr="shutterstock_438060796.jpg"/>
          <p:cNvPicPr>
            <a:picLocks noChangeAspect="1"/>
          </p:cNvPicPr>
          <p:nvPr/>
        </p:nvPicPr>
        <p:blipFill>
          <a:blip r:embed="rId2" cstate="print"/>
          <a:stretch>
            <a:fillRect/>
          </a:stretch>
        </p:blipFill>
        <p:spPr>
          <a:xfrm>
            <a:off x="878556" y="9"/>
            <a:ext cx="7416467" cy="7106951"/>
          </a:xfrm>
          <a:prstGeom prst="rect">
            <a:avLst/>
          </a:prstGeom>
        </p:spPr>
      </p:pic>
      <p:pic>
        <p:nvPicPr>
          <p:cNvPr id="8" name="pasted-image.pdf"/>
          <p:cNvPicPr>
            <a:picLocks noChangeAspect="1"/>
          </p:cNvPicPr>
          <p:nvPr/>
        </p:nvPicPr>
        <p:blipFill>
          <a:blip r:embed="rId3" cstate="print">
            <a:alphaModFix amt="79999"/>
          </a:blip>
          <a:stretch>
            <a:fillRect/>
          </a:stretch>
        </p:blipFill>
        <p:spPr>
          <a:xfrm>
            <a:off x="4837" y="-18059"/>
            <a:ext cx="2121347" cy="4311155"/>
          </a:xfrm>
          <a:prstGeom prst="rect">
            <a:avLst/>
          </a:prstGeom>
          <a:ln w="12700">
            <a:miter lim="400000"/>
          </a:ln>
        </p:spPr>
      </p:pic>
      <p:pic>
        <p:nvPicPr>
          <p:cNvPr id="9" name="pasted-image.pdf"/>
          <p:cNvPicPr>
            <a:picLocks noChangeAspect="1"/>
          </p:cNvPicPr>
          <p:nvPr/>
        </p:nvPicPr>
        <p:blipFill>
          <a:blip r:embed="rId4" cstate="print"/>
          <a:stretch>
            <a:fillRect/>
          </a:stretch>
        </p:blipFill>
        <p:spPr>
          <a:xfrm>
            <a:off x="7735157" y="4037625"/>
            <a:ext cx="2018447" cy="3036800"/>
          </a:xfrm>
          <a:prstGeom prst="rect">
            <a:avLst/>
          </a:prstGeom>
          <a:ln w="12700">
            <a:miter lim="400000"/>
          </a:ln>
        </p:spPr>
      </p:pic>
      <p:pic>
        <p:nvPicPr>
          <p:cNvPr id="10" name="pasted-image.pdf"/>
          <p:cNvPicPr>
            <a:picLocks noChangeAspect="1"/>
          </p:cNvPicPr>
          <p:nvPr/>
        </p:nvPicPr>
        <p:blipFill>
          <a:blip r:embed="rId5" cstate="print"/>
          <a:stretch>
            <a:fillRect/>
          </a:stretch>
        </p:blipFill>
        <p:spPr>
          <a:xfrm>
            <a:off x="1" y="4235317"/>
            <a:ext cx="4842030" cy="2871643"/>
          </a:xfrm>
          <a:prstGeom prst="rect">
            <a:avLst/>
          </a:prstGeom>
          <a:ln w="12700">
            <a:miter lim="400000"/>
          </a:ln>
        </p:spPr>
      </p:pic>
      <p:pic>
        <p:nvPicPr>
          <p:cNvPr id="11" name="pasted-image.pdf"/>
          <p:cNvPicPr>
            <a:picLocks noChangeAspect="1"/>
          </p:cNvPicPr>
          <p:nvPr/>
        </p:nvPicPr>
        <p:blipFill>
          <a:blip r:embed="rId6" cstate="print"/>
          <a:stretch>
            <a:fillRect/>
          </a:stretch>
        </p:blipFill>
        <p:spPr>
          <a:xfrm>
            <a:off x="4762" y="4235317"/>
            <a:ext cx="3710972" cy="2839109"/>
          </a:xfrm>
          <a:prstGeom prst="rect">
            <a:avLst/>
          </a:prstGeom>
          <a:ln w="12700">
            <a:miter lim="400000"/>
          </a:ln>
        </p:spPr>
      </p:pic>
      <p:sp>
        <p:nvSpPr>
          <p:cNvPr id="13" name="Espace réservé du texte 12"/>
          <p:cNvSpPr>
            <a:spLocks noGrp="1"/>
          </p:cNvSpPr>
          <p:nvPr>
            <p:ph type="body" sz="quarter" idx="13"/>
          </p:nvPr>
        </p:nvSpPr>
        <p:spPr>
          <a:xfrm>
            <a:off x="2213" y="4252948"/>
            <a:ext cx="4839818" cy="1604532"/>
          </a:xfrm>
        </p:spPr>
        <p:txBody>
          <a:bodyPr anchor="ctr">
            <a:normAutofit/>
          </a:bodyPr>
          <a:lstStyle>
            <a:lvl1pPr marL="0" indent="0" algn="ctr">
              <a:buNone/>
              <a:defRPr sz="3200" b="1" cap="none" spc="0">
                <a:ln w="22225">
                  <a:solidFill>
                    <a:schemeClr val="accent2"/>
                  </a:solidFill>
                  <a:prstDash val="solid"/>
                </a:ln>
                <a:solidFill>
                  <a:schemeClr val="accent2">
                    <a:lumMod val="40000"/>
                    <a:lumOff val="60000"/>
                  </a:schemeClr>
                </a:solidFill>
                <a:effectLst/>
              </a:defRPr>
            </a:lvl1pPr>
          </a:lstStyle>
          <a:p>
            <a:pPr lvl="0"/>
            <a:r>
              <a:rPr lang="fr-FR" dirty="0"/>
              <a:t>Modifier les styles du texte du masque</a:t>
            </a:r>
          </a:p>
        </p:txBody>
      </p:sp>
      <p:pic>
        <p:nvPicPr>
          <p:cNvPr id="14" name="pasted-image.pdf"/>
          <p:cNvPicPr>
            <a:picLocks noChangeAspect="1"/>
          </p:cNvPicPr>
          <p:nvPr userDrawn="1"/>
        </p:nvPicPr>
        <p:blipFill>
          <a:blip r:embed="rId7" cstate="print"/>
          <a:stretch>
            <a:fillRect/>
          </a:stretch>
        </p:blipFill>
        <p:spPr>
          <a:xfrm>
            <a:off x="60361" y="6065163"/>
            <a:ext cx="1786160" cy="647701"/>
          </a:xfrm>
          <a:prstGeom prst="rect">
            <a:avLst/>
          </a:prstGeom>
          <a:ln w="12700">
            <a:miter lim="400000"/>
          </a:ln>
        </p:spPr>
      </p:pic>
      <p:pic>
        <p:nvPicPr>
          <p:cNvPr id="15" name="pasted-image.pdf"/>
          <p:cNvPicPr>
            <a:picLocks noChangeAspect="1"/>
          </p:cNvPicPr>
          <p:nvPr userDrawn="1"/>
        </p:nvPicPr>
        <p:blipFill>
          <a:blip r:embed="rId8" cstate="print">
            <a:alphaModFix amt="64620"/>
          </a:blip>
          <a:stretch>
            <a:fillRect/>
          </a:stretch>
        </p:blipFill>
        <p:spPr>
          <a:xfrm>
            <a:off x="5814138" y="5974"/>
            <a:ext cx="3939466" cy="4033806"/>
          </a:xfrm>
          <a:prstGeom prst="rect">
            <a:avLst/>
          </a:prstGeom>
          <a:ln w="12700">
            <a:miter lim="400000"/>
          </a:ln>
        </p:spPr>
      </p:pic>
    </p:spTree>
    <p:extLst>
      <p:ext uri="{BB962C8B-B14F-4D97-AF65-F5344CB8AC3E}">
        <p14:creationId xmlns:p14="http://schemas.microsoft.com/office/powerpoint/2010/main" val="25484240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sous-titre">
    <p:spTree>
      <p:nvGrpSpPr>
        <p:cNvPr id="1" name=""/>
        <p:cNvGrpSpPr/>
        <p:nvPr/>
      </p:nvGrpSpPr>
      <p:grpSpPr>
        <a:xfrm>
          <a:off x="0" y="0"/>
          <a:ext cx="0" cy="0"/>
          <a:chOff x="0" y="0"/>
          <a:chExt cx="0" cy="0"/>
        </a:xfrm>
      </p:grpSpPr>
      <p:sp>
        <p:nvSpPr>
          <p:cNvPr id="11" name="Shape 11"/>
          <p:cNvSpPr>
            <a:spLocks noGrp="1"/>
          </p:cNvSpPr>
          <p:nvPr>
            <p:ph type="title"/>
          </p:nvPr>
        </p:nvSpPr>
        <p:spPr>
          <a:xfrm>
            <a:off x="892969" y="553314"/>
            <a:ext cx="7358063" cy="676373"/>
          </a:xfrm>
          <a:prstGeom prst="rect">
            <a:avLst/>
          </a:prstGeom>
        </p:spPr>
        <p:txBody>
          <a:bodyPr anchor="b">
            <a:normAutofit/>
          </a:bodyPr>
          <a:lstStyle>
            <a:lvl1pPr algn="l">
              <a:defRPr sz="2391" b="1" cap="all" baseline="0">
                <a:solidFill>
                  <a:srgbClr val="27427B"/>
                </a:solidFill>
                <a:latin typeface="+mj-lt"/>
              </a:defRPr>
            </a:lvl1pPr>
          </a:lstStyle>
          <a:p>
            <a:r>
              <a:rPr dirty="0" err="1"/>
              <a:t>Texte</a:t>
            </a:r>
            <a:r>
              <a:rPr dirty="0"/>
              <a:t> du </a:t>
            </a:r>
            <a:r>
              <a:rPr dirty="0" err="1"/>
              <a:t>titre</a:t>
            </a:r>
            <a:endParaRPr dirty="0"/>
          </a:p>
        </p:txBody>
      </p:sp>
      <p:sp>
        <p:nvSpPr>
          <p:cNvPr id="12" name="Shape 12"/>
          <p:cNvSpPr>
            <a:spLocks noGrp="1"/>
          </p:cNvSpPr>
          <p:nvPr>
            <p:ph type="body" sz="quarter" idx="1" hasCustomPrompt="1"/>
          </p:nvPr>
        </p:nvSpPr>
        <p:spPr>
          <a:xfrm>
            <a:off x="892969" y="2106174"/>
            <a:ext cx="7358063" cy="3798283"/>
          </a:xfrm>
          <a:prstGeom prst="rect">
            <a:avLst/>
          </a:prstGeom>
        </p:spPr>
        <p:txBody>
          <a:bodyPr anchor="t">
            <a:normAutofit/>
          </a:bodyPr>
          <a:lstStyle>
            <a:lvl1pPr marL="0" indent="0" algn="l">
              <a:spcBef>
                <a:spcPts val="0"/>
              </a:spcBef>
              <a:buSzTx/>
              <a:buFont typeface="Wingdings" pitchFamily="2" charset="2"/>
              <a:buChar char="§"/>
              <a:defRPr sz="1406" b="0">
                <a:solidFill>
                  <a:srgbClr val="27427B"/>
                </a:solidFill>
                <a:latin typeface="+mj-lt"/>
              </a:defRPr>
            </a:lvl1pPr>
            <a:lvl2pPr marL="0" indent="160729" algn="l">
              <a:spcBef>
                <a:spcPts val="0"/>
              </a:spcBef>
              <a:buSzTx/>
              <a:buFont typeface="Arial" pitchFamily="34" charset="0"/>
              <a:buChar char="•"/>
              <a:defRPr sz="2250">
                <a:solidFill>
                  <a:srgbClr val="27427B"/>
                </a:solidFill>
                <a:latin typeface="Effra Medium"/>
              </a:defRPr>
            </a:lvl2pPr>
            <a:lvl3pPr marL="0" indent="321457" algn="l">
              <a:spcBef>
                <a:spcPts val="0"/>
              </a:spcBef>
              <a:buSzTx/>
              <a:buFont typeface="Arial" pitchFamily="34" charset="0"/>
              <a:buChar char="•"/>
              <a:defRPr sz="2250">
                <a:solidFill>
                  <a:srgbClr val="27427B"/>
                </a:solidFill>
                <a:latin typeface="Effra Medium"/>
              </a:defRPr>
            </a:lvl3pPr>
            <a:lvl4pPr marL="0" indent="482186" algn="l">
              <a:spcBef>
                <a:spcPts val="0"/>
              </a:spcBef>
              <a:buSzTx/>
              <a:buFont typeface="Arial" pitchFamily="34" charset="0"/>
              <a:buChar char="•"/>
              <a:defRPr sz="2250">
                <a:solidFill>
                  <a:srgbClr val="27427B"/>
                </a:solidFill>
                <a:latin typeface="Effra Medium"/>
              </a:defRPr>
            </a:lvl4pPr>
            <a:lvl5pPr marL="0" indent="642915" algn="l">
              <a:spcBef>
                <a:spcPts val="0"/>
              </a:spcBef>
              <a:buSzTx/>
              <a:buFont typeface="Arial" pitchFamily="34" charset="0"/>
              <a:buChar char="•"/>
              <a:defRPr sz="2250">
                <a:solidFill>
                  <a:srgbClr val="27427B"/>
                </a:solidFill>
                <a:latin typeface="Effra Medium"/>
              </a:defRPr>
            </a:lvl5pPr>
          </a:lstStyle>
          <a:p>
            <a:r>
              <a:rPr lang="fr-FR" dirty="0"/>
              <a:t> </a:t>
            </a:r>
            <a:r>
              <a:rPr dirty="0" err="1"/>
              <a:t>Texte</a:t>
            </a:r>
            <a:r>
              <a:rPr dirty="0"/>
              <a:t> </a:t>
            </a:r>
            <a:r>
              <a:rPr dirty="0" err="1"/>
              <a:t>niveau</a:t>
            </a:r>
            <a:r>
              <a:rPr dirty="0"/>
              <a:t> </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‹N°›</a:t>
            </a:fld>
            <a:endParaRPr dirty="0"/>
          </a:p>
        </p:txBody>
      </p:sp>
      <p:pic>
        <p:nvPicPr>
          <p:cNvPr id="5" name="pasted-image.pdf"/>
          <p:cNvPicPr>
            <a:picLocks noChangeAspect="1"/>
          </p:cNvPicPr>
          <p:nvPr userDrawn="1"/>
        </p:nvPicPr>
        <p:blipFill>
          <a:blip r:embed="rId2" cstate="print"/>
          <a:stretch>
            <a:fillRect/>
          </a:stretch>
        </p:blipFill>
        <p:spPr>
          <a:xfrm rot="10800000">
            <a:off x="7454565" y="4267456"/>
            <a:ext cx="1695922" cy="2599272"/>
          </a:xfrm>
          <a:prstGeom prst="rect">
            <a:avLst/>
          </a:prstGeom>
          <a:ln w="12700">
            <a:miter lim="400000"/>
          </a:ln>
        </p:spPr>
      </p:pic>
      <p:pic>
        <p:nvPicPr>
          <p:cNvPr id="6" name="pasted-image.pdf"/>
          <p:cNvPicPr>
            <a:picLocks noChangeAspect="1"/>
          </p:cNvPicPr>
          <p:nvPr userDrawn="1"/>
        </p:nvPicPr>
        <p:blipFill>
          <a:blip r:embed="rId2" cstate="print"/>
          <a:stretch>
            <a:fillRect/>
          </a:stretch>
        </p:blipFill>
        <p:spPr>
          <a:xfrm>
            <a:off x="306" y="-5634"/>
            <a:ext cx="1196570" cy="1833936"/>
          </a:xfrm>
          <a:prstGeom prst="rect">
            <a:avLst/>
          </a:prstGeom>
          <a:ln w="12700">
            <a:miter lim="400000"/>
          </a:ln>
        </p:spPr>
      </p:pic>
      <p:pic>
        <p:nvPicPr>
          <p:cNvPr id="7" name="pasted-image.pdf"/>
          <p:cNvPicPr>
            <a:picLocks noChangeAspect="1"/>
          </p:cNvPicPr>
          <p:nvPr userDrawn="1"/>
        </p:nvPicPr>
        <p:blipFill>
          <a:blip r:embed="rId3" cstate="print"/>
          <a:stretch>
            <a:fillRect/>
          </a:stretch>
        </p:blipFill>
        <p:spPr>
          <a:xfrm>
            <a:off x="8291582" y="5916080"/>
            <a:ext cx="580596" cy="682200"/>
          </a:xfrm>
          <a:prstGeom prst="rect">
            <a:avLst/>
          </a:prstGeom>
          <a:ln w="12700">
            <a:miter lim="400000"/>
          </a:ln>
        </p:spPr>
      </p:pic>
      <p:sp>
        <p:nvSpPr>
          <p:cNvPr id="9" name="Espace réservé du texte 8"/>
          <p:cNvSpPr>
            <a:spLocks noGrp="1"/>
          </p:cNvSpPr>
          <p:nvPr>
            <p:ph type="body" sz="quarter" idx="10" hasCustomPrompt="1"/>
          </p:nvPr>
        </p:nvSpPr>
        <p:spPr>
          <a:xfrm>
            <a:off x="892969" y="1429944"/>
            <a:ext cx="7358063" cy="398359"/>
          </a:xfrm>
        </p:spPr>
        <p:txBody>
          <a:bodyPr>
            <a:normAutofit/>
          </a:bodyPr>
          <a:lstStyle>
            <a:lvl1pPr>
              <a:buNone/>
              <a:defRPr sz="1969">
                <a:solidFill>
                  <a:srgbClr val="EB513A"/>
                </a:solidFill>
              </a:defRPr>
            </a:lvl1pPr>
          </a:lstStyle>
          <a:p>
            <a:pPr lvl="0"/>
            <a:r>
              <a:rPr lang="fr-FR" dirty="0"/>
              <a:t>Texte du sous titre</a:t>
            </a:r>
          </a:p>
        </p:txBody>
      </p:sp>
    </p:spTree>
    <p:extLst>
      <p:ext uri="{BB962C8B-B14F-4D97-AF65-F5344CB8AC3E}">
        <p14:creationId xmlns:p14="http://schemas.microsoft.com/office/powerpoint/2010/main" val="14011130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8A0C1C4-9988-4140-ABC2-0542A5DB8821}"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7EFA51-8F0C-4366-9772-ED02B426856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0C1C4-9988-4140-ABC2-0542A5DB8821}" type="datetimeFigureOut">
              <a:rPr lang="fr-FR" smtClean="0"/>
              <a:pPr/>
              <a:t>21/11/2022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EFA51-8F0C-4366-9772-ED02B426856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mailto:dominique.amiard@univ-lemans.fr" TargetMode="External"/><Relationship Id="rId7" Type="http://schemas.openxmlformats.org/officeDocument/2006/relationships/image" Target="../media/image12.jpg"/><Relationship Id="rId2" Type="http://schemas.openxmlformats.org/officeDocument/2006/relationships/hyperlink" Target="mailto:moise.tsayem_demaze@univ-lemans.fr"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mailto:reza.mir-samii@univ-lemans.fr" TargetMode="External"/><Relationship Id="rId4" Type="http://schemas.openxmlformats.org/officeDocument/2006/relationships/hyperlink" Target="mailto:cyria.emelianoff@univ-lemans.f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hyperlink" Target="https://www.enseignementsup-recherche.gouv.fr/fr/le-cycle-pluridisciplinaire-d-etudes-superieures-cpes-nouveaute-parcoursup-2022-84197"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ierre.jolive@univ-lemans.fr" TargetMode="External"/><Relationship Id="rId7" Type="http://schemas.openxmlformats.org/officeDocument/2006/relationships/image" Target="../media/image11.jpeg"/><Relationship Id="rId2" Type="http://schemas.openxmlformats.org/officeDocument/2006/relationships/hyperlink" Target="mailto:nicolas.errien@univ-lemans.fr"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mailto:florent.calvayrac@univ-lemans.fr" TargetMode="External"/><Relationship Id="rId4" Type="http://schemas.openxmlformats.org/officeDocument/2006/relationships/hyperlink" Target="mailto:guillaume.brotons@univ-lemans.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0" y="4429919"/>
            <a:ext cx="4839818" cy="1604532"/>
          </a:xfrm>
        </p:spPr>
        <p:txBody>
          <a:bodyPr>
            <a:normAutofit lnSpcReduction="10000"/>
          </a:bodyPr>
          <a:lstStyle/>
          <a:p>
            <a:r>
              <a:rPr lang="fr-FR" dirty="0"/>
              <a:t> C.P.E.S</a:t>
            </a:r>
          </a:p>
          <a:p>
            <a:r>
              <a:rPr lang="fr-FR" b="1" dirty="0"/>
              <a:t>Cycle Pluridisciplinaire d’Etudes Supérieures</a:t>
            </a:r>
            <a:r>
              <a:rPr lang="fr-FR" dirty="0"/>
              <a:t> </a:t>
            </a:r>
          </a:p>
        </p:txBody>
      </p:sp>
      <p:sp>
        <p:nvSpPr>
          <p:cNvPr id="5" name="Espace réservé du texte 3">
            <a:extLst>
              <a:ext uri="{FF2B5EF4-FFF2-40B4-BE49-F238E27FC236}">
                <a16:creationId xmlns:a16="http://schemas.microsoft.com/office/drawing/2014/main" id="{698CA761-8A80-ABA5-AD4A-D1C9524CEA23}"/>
              </a:ext>
            </a:extLst>
          </p:cNvPr>
          <p:cNvSpPr txBox="1">
            <a:spLocks/>
          </p:cNvSpPr>
          <p:nvPr/>
        </p:nvSpPr>
        <p:spPr>
          <a:xfrm>
            <a:off x="899592" y="5492700"/>
            <a:ext cx="4419600" cy="1461707"/>
          </a:xfrm>
          <a:prstGeom prst="rect">
            <a:avLst/>
          </a:prstGeom>
          <a:ln>
            <a:noFill/>
          </a:ln>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b="1" kern="1200" cap="none" spc="0">
                <a:ln w="22225">
                  <a:solidFill>
                    <a:schemeClr val="accent2"/>
                  </a:solidFill>
                  <a:prstDash val="solid"/>
                </a:ln>
                <a:solidFill>
                  <a:schemeClr val="accent2">
                    <a:lumMod val="40000"/>
                    <a:lumOff val="60000"/>
                  </a:schemeClr>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400" b="0" dirty="0">
              <a:solidFill>
                <a:schemeClr val="bg1"/>
              </a:solidFill>
            </a:endParaRPr>
          </a:p>
        </p:txBody>
      </p:sp>
      <p:sp>
        <p:nvSpPr>
          <p:cNvPr id="6" name="TextBox 5">
            <a:extLst>
              <a:ext uri="{FF2B5EF4-FFF2-40B4-BE49-F238E27FC236}">
                <a16:creationId xmlns:a16="http://schemas.microsoft.com/office/drawing/2014/main" id="{EA726743-F855-FDCF-1277-3CCF54F20BE3}"/>
              </a:ext>
            </a:extLst>
          </p:cNvPr>
          <p:cNvSpPr txBox="1"/>
          <p:nvPr/>
        </p:nvSpPr>
        <p:spPr>
          <a:xfrm>
            <a:off x="2158828" y="6027003"/>
            <a:ext cx="2680990" cy="830997"/>
          </a:xfrm>
          <a:prstGeom prst="rect">
            <a:avLst/>
          </a:prstGeom>
          <a:noFill/>
        </p:spPr>
        <p:txBody>
          <a:bodyPr wrap="none" rtlCol="0">
            <a:spAutoFit/>
          </a:bodyPr>
          <a:lstStyle/>
          <a:p>
            <a:r>
              <a:rPr lang="en-FR" sz="2400" dirty="0">
                <a:solidFill>
                  <a:schemeClr val="bg1"/>
                </a:solidFill>
              </a:rPr>
              <a:t>Lycée Montesquieu </a:t>
            </a:r>
          </a:p>
          <a:p>
            <a:r>
              <a:rPr lang="en-FR" sz="2400" dirty="0">
                <a:solidFill>
                  <a:schemeClr val="bg1"/>
                </a:solidFill>
              </a:rPr>
              <a:t>Le Mans</a:t>
            </a:r>
          </a:p>
        </p:txBody>
      </p:sp>
      <p:sp>
        <p:nvSpPr>
          <p:cNvPr id="7" name="Rectangle 6">
            <a:extLst>
              <a:ext uri="{FF2B5EF4-FFF2-40B4-BE49-F238E27FC236}">
                <a16:creationId xmlns:a16="http://schemas.microsoft.com/office/drawing/2014/main" id="{BCF5D543-6517-871F-F03E-B28C12F3291A}"/>
              </a:ext>
            </a:extLst>
          </p:cNvPr>
          <p:cNvSpPr/>
          <p:nvPr/>
        </p:nvSpPr>
        <p:spPr>
          <a:xfrm>
            <a:off x="533041" y="924640"/>
            <a:ext cx="8077917" cy="2585323"/>
          </a:xfrm>
          <a:prstGeom prst="rect">
            <a:avLst/>
          </a:prstGeom>
          <a:solidFill>
            <a:schemeClr val="tx2"/>
          </a:solidFill>
        </p:spPr>
        <p:txBody>
          <a:bodyPr wrap="non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Mobilités douces</a:t>
            </a:r>
            <a:b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Aménagement du territoire</a:t>
            </a:r>
            <a:b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Transition énergétique</a:t>
            </a:r>
            <a:endParaRPr lang="en-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ZoneTexte 1">
            <a:extLst>
              <a:ext uri="{FF2B5EF4-FFF2-40B4-BE49-F238E27FC236}">
                <a16:creationId xmlns:a16="http://schemas.microsoft.com/office/drawing/2014/main" id="{32639E50-A316-4434-A4ED-9E088517B207}"/>
              </a:ext>
            </a:extLst>
          </p:cNvPr>
          <p:cNvSpPr txBox="1"/>
          <p:nvPr/>
        </p:nvSpPr>
        <p:spPr>
          <a:xfrm>
            <a:off x="7236296" y="6597352"/>
            <a:ext cx="2376264" cy="369332"/>
          </a:xfrm>
          <a:prstGeom prst="rect">
            <a:avLst/>
          </a:prstGeom>
          <a:noFill/>
        </p:spPr>
        <p:txBody>
          <a:bodyPr wrap="square" rtlCol="0">
            <a:spAutoFit/>
          </a:bodyPr>
          <a:lstStyle/>
          <a:p>
            <a:r>
              <a:rPr lang="fr-FR" dirty="0">
                <a:solidFill>
                  <a:schemeClr val="bg1"/>
                </a:solidFill>
              </a:rPr>
              <a:t>cpes72@ac-nantes.fr</a:t>
            </a:r>
          </a:p>
        </p:txBody>
      </p:sp>
    </p:spTree>
    <p:extLst>
      <p:ext uri="{BB962C8B-B14F-4D97-AF65-F5344CB8AC3E}">
        <p14:creationId xmlns:p14="http://schemas.microsoft.com/office/powerpoint/2010/main" val="218504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1098321"/>
            <a:ext cx="7560840" cy="4647426"/>
          </a:xfrm>
          <a:prstGeom prst="rect">
            <a:avLst/>
          </a:prstGeom>
          <a:noFill/>
        </p:spPr>
        <p:txBody>
          <a:bodyPr wrap="square" rtlCol="0">
            <a:spAutoFit/>
          </a:bodyPr>
          <a:lstStyle/>
          <a:p>
            <a:r>
              <a:rPr lang="fr-FR" sz="2000" b="1" dirty="0">
                <a:solidFill>
                  <a:srgbClr val="000066"/>
                </a:solidFill>
              </a:rPr>
              <a:t>Organisation de la Licence de Géographie </a:t>
            </a:r>
            <a:r>
              <a:rPr lang="fr-FR" sz="2000" dirty="0">
                <a:solidFill>
                  <a:srgbClr val="000066"/>
                </a:solidFill>
              </a:rPr>
              <a:t>	</a:t>
            </a:r>
          </a:p>
          <a:p>
            <a:r>
              <a:rPr lang="fr-FR" sz="2000" b="1" dirty="0">
                <a:solidFill>
                  <a:srgbClr val="000066"/>
                </a:solidFill>
              </a:rPr>
              <a:t>S1 à S4</a:t>
            </a:r>
            <a:r>
              <a:rPr lang="fr-FR" sz="2000" dirty="0">
                <a:solidFill>
                  <a:srgbClr val="000066"/>
                </a:solidFill>
              </a:rPr>
              <a:t>: Majeure Géographie</a:t>
            </a:r>
          </a:p>
          <a:p>
            <a:r>
              <a:rPr lang="fr-FR" sz="2000" dirty="0">
                <a:solidFill>
                  <a:srgbClr val="000066"/>
                </a:solidFill>
              </a:rPr>
              <a:t>Mineure: Etudes environnementales ou Science de l’éducation ou Mineure UFR Lettres, Langues et Sciences Sociales</a:t>
            </a:r>
          </a:p>
          <a:p>
            <a:r>
              <a:rPr lang="fr-FR" sz="2000" b="1" dirty="0">
                <a:solidFill>
                  <a:srgbClr val="000066"/>
                </a:solidFill>
              </a:rPr>
              <a:t>S5 et S6</a:t>
            </a:r>
            <a:r>
              <a:rPr lang="fr-FR" sz="2000" dirty="0">
                <a:solidFill>
                  <a:srgbClr val="000066"/>
                </a:solidFill>
              </a:rPr>
              <a:t>: Parcours Aménagement et transition écologique ou Parcours Métiers de l’enseignement premier degré</a:t>
            </a:r>
            <a:endParaRPr lang="fr-FR" sz="2800" dirty="0">
              <a:solidFill>
                <a:srgbClr val="000066"/>
              </a:solidFill>
            </a:endParaRPr>
          </a:p>
          <a:p>
            <a:endParaRPr lang="fr-FR" sz="2000" dirty="0">
              <a:solidFill>
                <a:srgbClr val="000066"/>
              </a:solidFill>
            </a:endParaRPr>
          </a:p>
          <a:p>
            <a:r>
              <a:rPr lang="fr-FR" sz="2000" b="1" dirty="0">
                <a:solidFill>
                  <a:srgbClr val="000066"/>
                </a:solidFill>
              </a:rPr>
              <a:t>Organisation du C.P.E.S: </a:t>
            </a:r>
          </a:p>
          <a:p>
            <a:r>
              <a:rPr lang="fr-FR" sz="2000" b="1" dirty="0">
                <a:solidFill>
                  <a:srgbClr val="000066"/>
                </a:solidFill>
              </a:rPr>
              <a:t>L1: Mineure Etudes environnementales</a:t>
            </a:r>
          </a:p>
          <a:p>
            <a:r>
              <a:rPr lang="fr-FR" sz="2000" b="1" dirty="0">
                <a:solidFill>
                  <a:srgbClr val="000066"/>
                </a:solidFill>
              </a:rPr>
              <a:t>L2: Mineure Etudes environnementales et Unités de géographie sur l’université</a:t>
            </a:r>
          </a:p>
          <a:p>
            <a:r>
              <a:rPr lang="fr-FR" sz="2000" b="1" dirty="0">
                <a:solidFill>
                  <a:srgbClr val="000066"/>
                </a:solidFill>
              </a:rPr>
              <a:t>L3: 100% parcours Aménagement et transition écologique</a:t>
            </a:r>
            <a:endParaRPr lang="fr-FR" sz="2800" dirty="0">
              <a:solidFill>
                <a:srgbClr val="000066"/>
              </a:solidFill>
            </a:endParaRPr>
          </a:p>
          <a:p>
            <a:endParaRPr lang="fr-FR" sz="2800" dirty="0">
              <a:solidFill>
                <a:srgbClr val="000066"/>
              </a:solidFill>
            </a:endParaRPr>
          </a:p>
          <a:p>
            <a:endParaRPr lang="fr-FR" sz="2800" dirty="0">
              <a:solidFill>
                <a:srgbClr val="000066"/>
              </a:solidFill>
            </a:endParaRPr>
          </a:p>
        </p:txBody>
      </p:sp>
      <p:sp>
        <p:nvSpPr>
          <p:cNvPr id="8" name="ZoneTexte 7"/>
          <p:cNvSpPr txBox="1"/>
          <p:nvPr/>
        </p:nvSpPr>
        <p:spPr>
          <a:xfrm>
            <a:off x="167184" y="4315637"/>
            <a:ext cx="8676456" cy="2542363"/>
          </a:xfrm>
          <a:prstGeom prst="rect">
            <a:avLst/>
          </a:prstGeom>
          <a:noFill/>
        </p:spPr>
        <p:txBody>
          <a:bodyPr wrap="square" rtlCol="0">
            <a:spAutoFit/>
          </a:bodyPr>
          <a:lstStyle/>
          <a:p>
            <a:pPr>
              <a:lnSpc>
                <a:spcPct val="150000"/>
              </a:lnSpc>
            </a:pPr>
            <a:endParaRPr lang="fr-FR" dirty="0"/>
          </a:p>
          <a:p>
            <a:pPr>
              <a:lnSpc>
                <a:spcPct val="150000"/>
              </a:lnSpc>
            </a:pPr>
            <a:r>
              <a:rPr lang="fr-FR" dirty="0"/>
              <a:t>L1: Moïse Tsayem Demaze: </a:t>
            </a:r>
            <a:r>
              <a:rPr lang="fr-FR" dirty="0">
                <a:hlinkClick r:id="rId2"/>
              </a:rPr>
              <a:t>moise.tsayem_demaze@univ-lemans.fr</a:t>
            </a:r>
            <a:r>
              <a:rPr lang="fr-FR" dirty="0"/>
              <a:t> </a:t>
            </a:r>
          </a:p>
          <a:p>
            <a:pPr>
              <a:lnSpc>
                <a:spcPct val="150000"/>
              </a:lnSpc>
            </a:pPr>
            <a:r>
              <a:rPr lang="fr-FR" dirty="0"/>
              <a:t>L2-L3 Parcours Aménagement: Dominique Amiard: </a:t>
            </a:r>
            <a:r>
              <a:rPr lang="fr-FR" dirty="0">
                <a:hlinkClick r:id="rId3"/>
              </a:rPr>
              <a:t>dominique.amiard@univ-lemans.fr</a:t>
            </a:r>
            <a:endParaRPr lang="fr-FR" dirty="0"/>
          </a:p>
          <a:p>
            <a:pPr>
              <a:lnSpc>
                <a:spcPct val="150000"/>
              </a:lnSpc>
            </a:pPr>
            <a:r>
              <a:rPr lang="fr-FR" dirty="0"/>
              <a:t>Responsable Dpt de géographie: Cyria Emelianoff: </a:t>
            </a:r>
            <a:r>
              <a:rPr lang="fr-FR" dirty="0">
                <a:hlinkClick r:id="rId4"/>
              </a:rPr>
              <a:t>cyria.emelianoff@univ-lemans.fr</a:t>
            </a:r>
            <a:endParaRPr lang="fr-FR" dirty="0"/>
          </a:p>
          <a:p>
            <a:pPr>
              <a:lnSpc>
                <a:spcPct val="150000"/>
              </a:lnSpc>
            </a:pPr>
            <a:r>
              <a:rPr lang="fr-FR" dirty="0"/>
              <a:t>Directeur UFR LLSH :</a:t>
            </a:r>
            <a:r>
              <a:rPr lang="de-DE" dirty="0"/>
              <a:t>Réza Mir Samii: </a:t>
            </a:r>
            <a:r>
              <a:rPr lang="de-DE" dirty="0">
                <a:hlinkClick r:id="rId5"/>
              </a:rPr>
              <a:t>reza.mir-samii@univ-lemans.fr</a:t>
            </a:r>
            <a:endParaRPr lang="de-DE" dirty="0"/>
          </a:p>
          <a:p>
            <a:pPr>
              <a:lnSpc>
                <a:spcPct val="150000"/>
              </a:lnSpc>
            </a:pPr>
            <a:endParaRPr lang="fr-FR" dirty="0"/>
          </a:p>
        </p:txBody>
      </p:sp>
      <p:pic>
        <p:nvPicPr>
          <p:cNvPr id="9" name="Picture 2"/>
          <p:cNvPicPr>
            <a:picLocks noChangeAspect="1" noChangeArrowheads="1"/>
          </p:cNvPicPr>
          <p:nvPr/>
        </p:nvPicPr>
        <p:blipFill>
          <a:blip r:embed="rId6" cstate="print"/>
          <a:srcRect/>
          <a:stretch>
            <a:fillRect/>
          </a:stretch>
        </p:blipFill>
        <p:spPr bwMode="auto">
          <a:xfrm>
            <a:off x="289784" y="93142"/>
            <a:ext cx="2160239" cy="587161"/>
          </a:xfrm>
          <a:prstGeom prst="rect">
            <a:avLst/>
          </a:prstGeom>
          <a:noFill/>
          <a:ln w="9525">
            <a:noFill/>
            <a:miter lim="800000"/>
            <a:headEnd/>
            <a:tailEnd/>
          </a:ln>
        </p:spPr>
      </p:pic>
      <p:pic>
        <p:nvPicPr>
          <p:cNvPr id="2" name="Image 1">
            <a:extLst>
              <a:ext uri="{FF2B5EF4-FFF2-40B4-BE49-F238E27FC236}">
                <a16:creationId xmlns:a16="http://schemas.microsoft.com/office/drawing/2014/main" id="{9573A68E-0933-BFAC-912C-B5B98B9C73D7}"/>
              </a:ext>
            </a:extLst>
          </p:cNvPr>
          <p:cNvPicPr>
            <a:picLocks noChangeAspect="1"/>
          </p:cNvPicPr>
          <p:nvPr/>
        </p:nvPicPr>
        <p:blipFill>
          <a:blip r:embed="rId7"/>
          <a:stretch>
            <a:fillRect/>
          </a:stretch>
        </p:blipFill>
        <p:spPr>
          <a:xfrm>
            <a:off x="3347864" y="-220566"/>
            <a:ext cx="3024336" cy="1405572"/>
          </a:xfrm>
          <a:prstGeom prst="rect">
            <a:avLst/>
          </a:prstGeom>
        </p:spPr>
      </p:pic>
      <p:pic>
        <p:nvPicPr>
          <p:cNvPr id="3" name="Image 2">
            <a:extLst>
              <a:ext uri="{FF2B5EF4-FFF2-40B4-BE49-F238E27FC236}">
                <a16:creationId xmlns:a16="http://schemas.microsoft.com/office/drawing/2014/main" id="{42AB1DC4-3728-604F-DE59-4D1F2A34B280}"/>
              </a:ext>
            </a:extLst>
          </p:cNvPr>
          <p:cNvPicPr>
            <a:picLocks noChangeAspect="1"/>
          </p:cNvPicPr>
          <p:nvPr/>
        </p:nvPicPr>
        <p:blipFill>
          <a:blip r:embed="rId8"/>
          <a:stretch>
            <a:fillRect/>
          </a:stretch>
        </p:blipFill>
        <p:spPr>
          <a:xfrm>
            <a:off x="7020272" y="188640"/>
            <a:ext cx="1152128" cy="689925"/>
          </a:xfrm>
          <a:prstGeom prst="rect">
            <a:avLst/>
          </a:prstGeom>
        </p:spPr>
      </p:pic>
    </p:spTree>
    <p:extLst>
      <p:ext uri="{BB962C8B-B14F-4D97-AF65-F5344CB8AC3E}">
        <p14:creationId xmlns:p14="http://schemas.microsoft.com/office/powerpoint/2010/main" val="388316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55576" y="1197478"/>
            <a:ext cx="7776864" cy="5842625"/>
          </a:xfrm>
          <a:prstGeom prst="rect">
            <a:avLst/>
          </a:prstGeom>
          <a:noFill/>
        </p:spPr>
        <p:txBody>
          <a:bodyPr wrap="square" rtlCol="0">
            <a:spAutoFit/>
          </a:bodyPr>
          <a:lstStyle/>
          <a:p>
            <a:r>
              <a:rPr lang="fr-FR" sz="2000" dirty="0">
                <a:solidFill>
                  <a:srgbClr val="000066"/>
                </a:solidFill>
              </a:rPr>
              <a:t>L1-L2:</a:t>
            </a:r>
          </a:p>
          <a:p>
            <a:r>
              <a:rPr lang="fr-FR" sz="2000" dirty="0">
                <a:solidFill>
                  <a:srgbClr val="000066"/>
                </a:solidFill>
              </a:rPr>
              <a:t>Mineure Etudes environnementales:</a:t>
            </a:r>
          </a:p>
          <a:p>
            <a:endParaRPr lang="fr-FR" sz="2000" dirty="0">
              <a:solidFill>
                <a:schemeClr val="tx2">
                  <a:lumMod val="60000"/>
                  <a:lumOff val="40000"/>
                </a:schemeClr>
              </a:solidFill>
            </a:endParaRPr>
          </a:p>
          <a:p>
            <a:pPr marL="342900" lvl="0" indent="-342900">
              <a:spcBef>
                <a:spcPts val="630"/>
              </a:spcBef>
              <a:buClr>
                <a:srgbClr val="579DC6"/>
              </a:buClr>
              <a:buSzPts val="1050"/>
              <a:buFont typeface="Arial" panose="020B0604020202020204" pitchFamily="34" charset="0"/>
              <a:buChar char="•"/>
              <a:tabLst>
                <a:tab pos="415925" algn="l"/>
              </a:tabLst>
            </a:pPr>
            <a:r>
              <a:rPr lang="fr-FR" sz="1800" dirty="0">
                <a:solidFill>
                  <a:schemeClr val="tx2">
                    <a:lumMod val="60000"/>
                    <a:lumOff val="40000"/>
                  </a:schemeClr>
                </a:solidFill>
                <a:effectLst/>
                <a:latin typeface="Arial" panose="020B0604020202020204" pitchFamily="34" charset="0"/>
                <a:ea typeface="Arial" panose="020B0604020202020204" pitchFamily="34" charset="0"/>
              </a:rPr>
              <a:t>Géographie et histoire de l’anthropocène</a:t>
            </a:r>
          </a:p>
          <a:p>
            <a:pPr marL="342900" lvl="0" indent="-342900">
              <a:spcBef>
                <a:spcPts val="225"/>
              </a:spcBef>
              <a:buClr>
                <a:srgbClr val="579DC6"/>
              </a:buClr>
              <a:buSzPts val="1050"/>
              <a:buFont typeface="Arial" panose="020B0604020202020204" pitchFamily="34" charset="0"/>
              <a:buChar char="•"/>
              <a:tabLst>
                <a:tab pos="415925" algn="l"/>
              </a:tabLst>
            </a:pPr>
            <a:r>
              <a:rPr lang="fr-FR" sz="1800" dirty="0">
                <a:solidFill>
                  <a:schemeClr val="tx2">
                    <a:lumMod val="60000"/>
                    <a:lumOff val="40000"/>
                  </a:schemeClr>
                </a:solidFill>
                <a:effectLst/>
                <a:latin typeface="Arial" panose="020B0604020202020204" pitchFamily="34" charset="0"/>
                <a:ea typeface="Arial" panose="020B0604020202020204" pitchFamily="34" charset="0"/>
              </a:rPr>
              <a:t>Climatologie, biogéographie, écologie</a:t>
            </a:r>
          </a:p>
          <a:p>
            <a:pPr marL="342900" lvl="0" indent="-342900">
              <a:spcBef>
                <a:spcPts val="225"/>
              </a:spcBef>
              <a:buClr>
                <a:srgbClr val="579DC6"/>
              </a:buClr>
              <a:buSzPts val="1050"/>
              <a:buFont typeface="Arial" panose="020B0604020202020204" pitchFamily="34" charset="0"/>
              <a:buChar char="•"/>
              <a:tabLst>
                <a:tab pos="415925" algn="l"/>
              </a:tabLst>
            </a:pPr>
            <a:r>
              <a:rPr lang="fr-FR" sz="1800" dirty="0">
                <a:solidFill>
                  <a:schemeClr val="tx2">
                    <a:lumMod val="60000"/>
                    <a:lumOff val="40000"/>
                  </a:schemeClr>
                </a:solidFill>
                <a:effectLst/>
                <a:latin typeface="Arial" panose="020B0604020202020204" pitchFamily="34" charset="0"/>
                <a:ea typeface="Arial" panose="020B0604020202020204" pitchFamily="34" charset="0"/>
              </a:rPr>
              <a:t>Transition </a:t>
            </a:r>
            <a:r>
              <a:rPr lang="fr-FR" sz="1800" dirty="0" err="1">
                <a:solidFill>
                  <a:schemeClr val="tx2">
                    <a:lumMod val="60000"/>
                    <a:lumOff val="40000"/>
                  </a:schemeClr>
                </a:solidFill>
                <a:effectLst/>
                <a:latin typeface="Arial" panose="020B0604020202020204" pitchFamily="34" charset="0"/>
                <a:ea typeface="Arial" panose="020B0604020202020204" pitchFamily="34" charset="0"/>
              </a:rPr>
              <a:t>agro-écologique</a:t>
            </a:r>
            <a:r>
              <a:rPr lang="fr-FR" sz="1800" dirty="0">
                <a:solidFill>
                  <a:schemeClr val="tx2">
                    <a:lumMod val="60000"/>
                    <a:lumOff val="40000"/>
                  </a:schemeClr>
                </a:solidFill>
                <a:effectLst/>
                <a:latin typeface="Arial" panose="020B0604020202020204" pitchFamily="34" charset="0"/>
                <a:ea typeface="Arial" panose="020B0604020202020204" pitchFamily="34" charset="0"/>
              </a:rPr>
              <a:t> et alimentaire</a:t>
            </a:r>
          </a:p>
          <a:p>
            <a:pPr marL="342900" lvl="0" indent="-342900">
              <a:spcBef>
                <a:spcPts val="225"/>
              </a:spcBef>
              <a:buClr>
                <a:srgbClr val="579DC6"/>
              </a:buClr>
              <a:buSzPts val="1050"/>
              <a:buFont typeface="Arial" panose="020B0604020202020204" pitchFamily="34" charset="0"/>
              <a:buChar char="•"/>
              <a:tabLst>
                <a:tab pos="415925" algn="l"/>
              </a:tabLst>
            </a:pPr>
            <a:r>
              <a:rPr lang="fr-FR" sz="1800" dirty="0">
                <a:solidFill>
                  <a:schemeClr val="tx2">
                    <a:lumMod val="60000"/>
                    <a:lumOff val="40000"/>
                  </a:schemeClr>
                </a:solidFill>
                <a:effectLst/>
                <a:latin typeface="Arial" panose="020B0604020202020204" pitchFamily="34" charset="0"/>
                <a:ea typeface="Arial" panose="020B0604020202020204" pitchFamily="34" charset="0"/>
              </a:rPr>
              <a:t>Ecologie territoriale, économie circulaire, </a:t>
            </a:r>
          </a:p>
          <a:p>
            <a:pPr marL="342900" lvl="0" indent="-342900">
              <a:spcBef>
                <a:spcPts val="225"/>
              </a:spcBef>
              <a:buClr>
                <a:srgbClr val="579DC6"/>
              </a:buClr>
              <a:buSzPts val="1050"/>
              <a:buFont typeface="Arial" panose="020B0604020202020204" pitchFamily="34" charset="0"/>
              <a:buChar char="•"/>
              <a:tabLst>
                <a:tab pos="415925" algn="l"/>
              </a:tabLst>
            </a:pPr>
            <a:r>
              <a:rPr lang="fr-FR">
                <a:solidFill>
                  <a:schemeClr val="tx2">
                    <a:lumMod val="60000"/>
                    <a:lumOff val="40000"/>
                  </a:schemeClr>
                </a:solidFill>
                <a:latin typeface="Arial" panose="020B0604020202020204" pitchFamily="34" charset="0"/>
                <a:ea typeface="Arial" panose="020B0604020202020204" pitchFamily="34" charset="0"/>
              </a:rPr>
              <a:t>R</a:t>
            </a:r>
            <a:r>
              <a:rPr lang="fr-FR" sz="1800">
                <a:solidFill>
                  <a:schemeClr val="tx2">
                    <a:lumMod val="60000"/>
                    <a:lumOff val="40000"/>
                  </a:schemeClr>
                </a:solidFill>
                <a:effectLst/>
                <a:latin typeface="Arial" panose="020B0604020202020204" pitchFamily="34" charset="0"/>
                <a:ea typeface="Arial" panose="020B0604020202020204" pitchFamily="34" charset="0"/>
              </a:rPr>
              <a:t>essources </a:t>
            </a:r>
            <a:r>
              <a:rPr lang="fr-FR" sz="1800" dirty="0">
                <a:solidFill>
                  <a:schemeClr val="tx2">
                    <a:lumMod val="60000"/>
                    <a:lumOff val="40000"/>
                  </a:schemeClr>
                </a:solidFill>
                <a:effectLst/>
                <a:latin typeface="Arial" panose="020B0604020202020204" pitchFamily="34" charset="0"/>
                <a:ea typeface="Arial" panose="020B0604020202020204" pitchFamily="34" charset="0"/>
              </a:rPr>
              <a:t>naturelles et biens communs</a:t>
            </a:r>
          </a:p>
          <a:p>
            <a:pPr marL="342900" lvl="0" indent="-342900">
              <a:spcBef>
                <a:spcPts val="225"/>
              </a:spcBef>
              <a:buClr>
                <a:srgbClr val="579DC6"/>
              </a:buClr>
              <a:buSzPts val="1050"/>
              <a:buFont typeface="Arial" panose="020B0604020202020204" pitchFamily="34" charset="0"/>
              <a:buChar char="•"/>
              <a:tabLst>
                <a:tab pos="415925" algn="l"/>
              </a:tabLst>
            </a:pPr>
            <a:r>
              <a:rPr lang="fr-FR" sz="1800" dirty="0">
                <a:solidFill>
                  <a:schemeClr val="tx2">
                    <a:lumMod val="60000"/>
                    <a:lumOff val="40000"/>
                  </a:schemeClr>
                </a:solidFill>
                <a:effectLst/>
                <a:latin typeface="Arial" panose="020B0604020202020204" pitchFamily="34" charset="0"/>
                <a:ea typeface="Arial" panose="020B0604020202020204" pitchFamily="34" charset="0"/>
              </a:rPr>
              <a:t>Politiques publiques et alternatives citoyennes de transition socio-écologique</a:t>
            </a:r>
          </a:p>
          <a:p>
            <a:endParaRPr lang="fr-FR" sz="2000" dirty="0">
              <a:solidFill>
                <a:srgbClr val="000066"/>
              </a:solidFill>
            </a:endParaRPr>
          </a:p>
          <a:p>
            <a:r>
              <a:rPr lang="fr-FR" sz="2000" dirty="0">
                <a:solidFill>
                  <a:srgbClr val="000066"/>
                </a:solidFill>
              </a:rPr>
              <a:t>Projet tutoré L1 (mai 2023): </a:t>
            </a:r>
          </a:p>
          <a:p>
            <a:endParaRPr lang="fr-FR" sz="2000" dirty="0">
              <a:solidFill>
                <a:srgbClr val="00B0F0"/>
              </a:solidFill>
            </a:endParaRPr>
          </a:p>
          <a:p>
            <a:r>
              <a:rPr lang="fr-FR" sz="2000" dirty="0">
                <a:solidFill>
                  <a:schemeClr val="tx2">
                    <a:lumMod val="60000"/>
                    <a:lumOff val="40000"/>
                  </a:schemeClr>
                </a:solidFill>
              </a:rPr>
              <a:t>Constitution de groupes de travail collaboratifs et enquêtes de terrain sur les mobilités durables dans différents quartiers manceaux.</a:t>
            </a:r>
          </a:p>
          <a:p>
            <a:r>
              <a:rPr lang="fr-FR" sz="2000" dirty="0">
                <a:solidFill>
                  <a:schemeClr val="tx2">
                    <a:lumMod val="60000"/>
                    <a:lumOff val="40000"/>
                  </a:schemeClr>
                </a:solidFill>
              </a:rPr>
              <a:t>Dossier de présentation des résultats</a:t>
            </a:r>
          </a:p>
          <a:p>
            <a:endParaRPr lang="fr-FR" sz="2800" dirty="0">
              <a:solidFill>
                <a:srgbClr val="000066"/>
              </a:solidFill>
            </a:endParaRPr>
          </a:p>
          <a:p>
            <a:endParaRPr lang="fr-FR" sz="2800" dirty="0">
              <a:solidFill>
                <a:srgbClr val="000066"/>
              </a:solidFill>
            </a:endParaRPr>
          </a:p>
        </p:txBody>
      </p:sp>
      <p:pic>
        <p:nvPicPr>
          <p:cNvPr id="9" name="Picture 2"/>
          <p:cNvPicPr>
            <a:picLocks noChangeAspect="1" noChangeArrowheads="1"/>
          </p:cNvPicPr>
          <p:nvPr/>
        </p:nvPicPr>
        <p:blipFill>
          <a:blip r:embed="rId2" cstate="print"/>
          <a:srcRect/>
          <a:stretch>
            <a:fillRect/>
          </a:stretch>
        </p:blipFill>
        <p:spPr bwMode="auto">
          <a:xfrm>
            <a:off x="289784" y="93142"/>
            <a:ext cx="2160239" cy="587161"/>
          </a:xfrm>
          <a:prstGeom prst="rect">
            <a:avLst/>
          </a:prstGeom>
          <a:noFill/>
          <a:ln w="9525">
            <a:noFill/>
            <a:miter lim="800000"/>
            <a:headEnd/>
            <a:tailEnd/>
          </a:ln>
        </p:spPr>
      </p:pic>
      <p:pic>
        <p:nvPicPr>
          <p:cNvPr id="2" name="Image 1">
            <a:extLst>
              <a:ext uri="{FF2B5EF4-FFF2-40B4-BE49-F238E27FC236}">
                <a16:creationId xmlns:a16="http://schemas.microsoft.com/office/drawing/2014/main" id="{9573A68E-0933-BFAC-912C-B5B98B9C73D7}"/>
              </a:ext>
            </a:extLst>
          </p:cNvPr>
          <p:cNvPicPr>
            <a:picLocks noChangeAspect="1"/>
          </p:cNvPicPr>
          <p:nvPr/>
        </p:nvPicPr>
        <p:blipFill>
          <a:blip r:embed="rId3"/>
          <a:stretch>
            <a:fillRect/>
          </a:stretch>
        </p:blipFill>
        <p:spPr>
          <a:xfrm>
            <a:off x="3347864" y="-220566"/>
            <a:ext cx="3024336" cy="1405572"/>
          </a:xfrm>
          <a:prstGeom prst="rect">
            <a:avLst/>
          </a:prstGeom>
        </p:spPr>
      </p:pic>
      <p:pic>
        <p:nvPicPr>
          <p:cNvPr id="3" name="Image 2">
            <a:extLst>
              <a:ext uri="{FF2B5EF4-FFF2-40B4-BE49-F238E27FC236}">
                <a16:creationId xmlns:a16="http://schemas.microsoft.com/office/drawing/2014/main" id="{42AB1DC4-3728-604F-DE59-4D1F2A34B280}"/>
              </a:ext>
            </a:extLst>
          </p:cNvPr>
          <p:cNvPicPr>
            <a:picLocks noChangeAspect="1"/>
          </p:cNvPicPr>
          <p:nvPr/>
        </p:nvPicPr>
        <p:blipFill>
          <a:blip r:embed="rId4"/>
          <a:stretch>
            <a:fillRect/>
          </a:stretch>
        </p:blipFill>
        <p:spPr>
          <a:xfrm>
            <a:off x="7020272" y="188640"/>
            <a:ext cx="1152128" cy="689925"/>
          </a:xfrm>
          <a:prstGeom prst="rect">
            <a:avLst/>
          </a:prstGeom>
        </p:spPr>
      </p:pic>
    </p:spTree>
    <p:extLst>
      <p:ext uri="{BB962C8B-B14F-4D97-AF65-F5344CB8AC3E}">
        <p14:creationId xmlns:p14="http://schemas.microsoft.com/office/powerpoint/2010/main" val="257561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b="1" dirty="0"/>
              <a:t>Le</a:t>
            </a:r>
            <a:r>
              <a:rPr lang="fr-FR" dirty="0"/>
              <a:t> C.P.E.S et non </a:t>
            </a:r>
            <a:r>
              <a:rPr lang="fr-FR" b="1" dirty="0"/>
              <a:t>la</a:t>
            </a:r>
            <a:r>
              <a:rPr lang="fr-FR" dirty="0"/>
              <a:t> C.P.E.S</a:t>
            </a:r>
          </a:p>
        </p:txBody>
      </p:sp>
      <p:sp>
        <p:nvSpPr>
          <p:cNvPr id="2" name="Espace réservé du contenu 2">
            <a:extLst>
              <a:ext uri="{FF2B5EF4-FFF2-40B4-BE49-F238E27FC236}">
                <a16:creationId xmlns:a16="http://schemas.microsoft.com/office/drawing/2014/main" id="{689162D5-ED9F-F36E-36B6-222072E6AA97}"/>
              </a:ext>
            </a:extLst>
          </p:cNvPr>
          <p:cNvSpPr>
            <a:spLocks noGrp="1"/>
          </p:cNvSpPr>
          <p:nvPr>
            <p:ph type="body" sz="quarter" idx="1"/>
          </p:nvPr>
        </p:nvSpPr>
        <p:spPr>
          <a:xfrm>
            <a:off x="892969" y="1556792"/>
            <a:ext cx="7358063" cy="5040560"/>
          </a:xfrm>
        </p:spPr>
        <p:txBody>
          <a:bodyPr>
            <a:normAutofit lnSpcReduction="10000"/>
          </a:bodyPr>
          <a:lstStyle/>
          <a:p>
            <a:r>
              <a:rPr lang="fr-FR" sz="2400" dirty="0">
                <a:hlinkClick r:id="rId2"/>
              </a:rPr>
              <a:t>Le cycle pluridisciplinaire d’études supérieures (CPES)</a:t>
            </a:r>
            <a:r>
              <a:rPr lang="fr-FR" sz="2400" dirty="0"/>
              <a:t> est un cursus d’excellence de trois ans, de niveau licence, accessible sur </a:t>
            </a:r>
            <a:r>
              <a:rPr lang="fr-FR" sz="2400" dirty="0" err="1"/>
              <a:t>Parcoursup</a:t>
            </a:r>
            <a:r>
              <a:rPr lang="fr-FR" sz="2400" dirty="0"/>
              <a:t> depuis 2022 et dispensé  à la fois à l’université et au lycée avec une volonté forte de mixité sociale;</a:t>
            </a:r>
          </a:p>
          <a:p>
            <a:pPr>
              <a:buNone/>
            </a:pPr>
            <a:endParaRPr lang="fr-FR" sz="2400" dirty="0"/>
          </a:p>
          <a:p>
            <a:r>
              <a:rPr lang="fr-FR" sz="2400" dirty="0">
                <a:hlinkClick r:id="rId2"/>
              </a:rPr>
              <a:t>Jusqu’en 2021 seuls les lycées Henri IV de Paris et Kléber de Strasbourg en partenariat avec leurs universités avaient cette formation</a:t>
            </a:r>
            <a:r>
              <a:rPr lang="fr-FR" sz="2400" dirty="0"/>
              <a:t>. Depuis 2022, un C.P.E.S a été créé dans chaque académie à la demande des Recteurs;</a:t>
            </a:r>
          </a:p>
          <a:p>
            <a:endParaRPr lang="fr-FR" sz="2400" dirty="0"/>
          </a:p>
          <a:p>
            <a:r>
              <a:rPr lang="fr-FR" sz="2400" b="1" dirty="0">
                <a:hlinkClick r:id="rId2"/>
              </a:rPr>
              <a:t>La</a:t>
            </a:r>
            <a:r>
              <a:rPr lang="fr-FR" sz="2400" dirty="0">
                <a:hlinkClick r:id="rId2"/>
              </a:rPr>
              <a:t> C.P.E.S désigne toujours des classes préparatoires à l’enseignement supérieur. </a:t>
            </a:r>
            <a:endParaRPr lang="fr-FR" sz="2400" dirty="0"/>
          </a:p>
          <a:p>
            <a:pPr>
              <a:buNone/>
            </a:pPr>
            <a:r>
              <a:rPr lang="fr-FR" sz="2400" b="1" dirty="0"/>
              <a:t>                Ne pas confondre avec le C.P.E.S;</a:t>
            </a:r>
            <a:endParaRPr lang="fr-FR" sz="24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3C7EE-95B5-4D2E-9869-D4296737C92D}"/>
              </a:ext>
            </a:extLst>
          </p:cNvPr>
          <p:cNvSpPr>
            <a:spLocks noGrp="1"/>
          </p:cNvSpPr>
          <p:nvPr>
            <p:ph type="title"/>
          </p:nvPr>
        </p:nvSpPr>
        <p:spPr/>
        <p:txBody>
          <a:bodyPr/>
          <a:lstStyle/>
          <a:p>
            <a:r>
              <a:rPr lang="fr-FR" b="1" dirty="0"/>
              <a:t>Pourquoi postuler à un C.P.E.S?</a:t>
            </a:r>
          </a:p>
        </p:txBody>
      </p:sp>
      <p:sp>
        <p:nvSpPr>
          <p:cNvPr id="3" name="Espace réservé du contenu 2">
            <a:extLst>
              <a:ext uri="{FF2B5EF4-FFF2-40B4-BE49-F238E27FC236}">
                <a16:creationId xmlns:a16="http://schemas.microsoft.com/office/drawing/2014/main" id="{AD2A8B8B-18C5-4A57-A51D-8F9B1A1D96CF}"/>
              </a:ext>
            </a:extLst>
          </p:cNvPr>
          <p:cNvSpPr>
            <a:spLocks noGrp="1"/>
          </p:cNvSpPr>
          <p:nvPr>
            <p:ph idx="1"/>
          </p:nvPr>
        </p:nvSpPr>
        <p:spPr>
          <a:xfrm>
            <a:off x="971600" y="1196752"/>
            <a:ext cx="7591747" cy="5386610"/>
          </a:xfrm>
        </p:spPr>
        <p:txBody>
          <a:bodyPr>
            <a:noAutofit/>
          </a:bodyPr>
          <a:lstStyle/>
          <a:p>
            <a:r>
              <a:rPr lang="fr-FR" sz="2400" b="1" dirty="0"/>
              <a:t>Choix</a:t>
            </a:r>
            <a:r>
              <a:rPr lang="fr-FR" sz="2400" dirty="0"/>
              <a:t> d’un parcours interdisciplinaire durant 3 ans ouvrant l’accès à des masters plus variés ou plus transversaux;</a:t>
            </a:r>
          </a:p>
          <a:p>
            <a:r>
              <a:rPr lang="fr-FR" sz="1800" b="1" i="1" dirty="0"/>
              <a:t>Exemples</a:t>
            </a:r>
            <a:r>
              <a:rPr lang="fr-FR" sz="1800" i="1" dirty="0"/>
              <a:t>: sciences et techniques, droit-économie, sciences humaines et sociales, littérature-arts-et langues, santé…</a:t>
            </a:r>
          </a:p>
          <a:p>
            <a:r>
              <a:rPr lang="fr-FR" sz="2400" b="1" dirty="0">
                <a:effectLst>
                  <a:outerShdw blurRad="38100" dist="38100" dir="2700000" algn="tl">
                    <a:srgbClr val="000000">
                      <a:alpha val="43137"/>
                    </a:srgbClr>
                  </a:outerShdw>
                </a:effectLst>
              </a:rPr>
              <a:t>Thématique du C.P.E.S du Mans</a:t>
            </a:r>
            <a:r>
              <a:rPr lang="fr-FR" sz="2400" dirty="0"/>
              <a:t>:</a:t>
            </a:r>
          </a:p>
          <a:p>
            <a:pPr marL="0" indent="0" algn="ctr">
              <a:buNone/>
            </a:pPr>
            <a:r>
              <a:rPr lang="fr-FR" sz="2400" b="1" dirty="0">
                <a:solidFill>
                  <a:schemeClr val="accent2">
                    <a:lumMod val="75000"/>
                  </a:schemeClr>
                </a:solidFill>
              </a:rPr>
              <a:t>	« Mobilités durables, aménagement du territoire, transition énergétique et volet international »</a:t>
            </a:r>
          </a:p>
          <a:p>
            <a:pPr marL="0" indent="0" algn="ctr">
              <a:buNone/>
            </a:pPr>
            <a:endParaRPr lang="fr-FR" sz="2400" b="1" dirty="0">
              <a:solidFill>
                <a:schemeClr val="accent2">
                  <a:lumMod val="75000"/>
                </a:schemeClr>
              </a:solidFill>
            </a:endParaRPr>
          </a:p>
          <a:p>
            <a:r>
              <a:rPr lang="fr-FR" sz="2400" b="1" dirty="0"/>
              <a:t>Cette thématique a été construite par les équipes de l’université et du lycée en lien avec l’histoire du Mans mais aussi par la présence sur le territoire de labos de recherches, de </a:t>
            </a:r>
            <a:r>
              <a:rPr lang="fr-FR" sz="2400" b="1" dirty="0" err="1"/>
              <a:t>starts-up</a:t>
            </a:r>
            <a:r>
              <a:rPr lang="fr-FR" sz="2400" b="1" dirty="0"/>
              <a:t> ainsi que des collectivités tournées vers le futur</a:t>
            </a:r>
            <a:endParaRPr lang="fr-FR" sz="2400" dirty="0"/>
          </a:p>
        </p:txBody>
      </p:sp>
    </p:spTree>
    <p:extLst>
      <p:ext uri="{BB962C8B-B14F-4D97-AF65-F5344CB8AC3E}">
        <p14:creationId xmlns:p14="http://schemas.microsoft.com/office/powerpoint/2010/main" val="29990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3EBF1-1B75-4D5B-87A7-1A754621D4F1}"/>
              </a:ext>
            </a:extLst>
          </p:cNvPr>
          <p:cNvSpPr>
            <a:spLocks noGrp="1"/>
          </p:cNvSpPr>
          <p:nvPr>
            <p:ph type="title"/>
          </p:nvPr>
        </p:nvSpPr>
        <p:spPr/>
        <p:txBody>
          <a:bodyPr/>
          <a:lstStyle/>
          <a:p>
            <a:r>
              <a:rPr lang="fr-FR" b="1" dirty="0"/>
              <a:t>L’organisation du C.P.E.S du Mans</a:t>
            </a:r>
          </a:p>
        </p:txBody>
      </p:sp>
      <p:sp>
        <p:nvSpPr>
          <p:cNvPr id="3" name="Espace réservé du contenu 2">
            <a:extLst>
              <a:ext uri="{FF2B5EF4-FFF2-40B4-BE49-F238E27FC236}">
                <a16:creationId xmlns:a16="http://schemas.microsoft.com/office/drawing/2014/main" id="{80050D1B-F783-4DE3-BFA8-02BDC1C1D771}"/>
              </a:ext>
            </a:extLst>
          </p:cNvPr>
          <p:cNvSpPr>
            <a:spLocks noGrp="1"/>
          </p:cNvSpPr>
          <p:nvPr>
            <p:ph idx="1"/>
          </p:nvPr>
        </p:nvSpPr>
        <p:spPr>
          <a:xfrm>
            <a:off x="971600" y="1340768"/>
            <a:ext cx="7344816" cy="5400600"/>
          </a:xfrm>
        </p:spPr>
        <p:txBody>
          <a:bodyPr>
            <a:normAutofit fontScale="77500" lnSpcReduction="20000"/>
          </a:bodyPr>
          <a:lstStyle/>
          <a:p>
            <a:r>
              <a:rPr lang="fr-FR" sz="2900" dirty="0"/>
              <a:t>Une capacité de 24 places;</a:t>
            </a:r>
          </a:p>
          <a:p>
            <a:r>
              <a:rPr lang="fr-FR" sz="2900" b="1" dirty="0"/>
              <a:t>1è année</a:t>
            </a:r>
            <a:r>
              <a:rPr lang="fr-FR" sz="2900" dirty="0"/>
              <a:t>: 80% Lycée et 20% Université / </a:t>
            </a:r>
            <a:r>
              <a:rPr lang="fr-FR" sz="2900" b="1" dirty="0"/>
              <a:t>2è année</a:t>
            </a:r>
            <a:r>
              <a:rPr lang="fr-FR" sz="2900" dirty="0"/>
              <a:t>: 50% Univ. et Lycée /     </a:t>
            </a:r>
            <a:r>
              <a:rPr lang="fr-FR" sz="2900" b="1" dirty="0"/>
              <a:t>3è année</a:t>
            </a:r>
            <a:r>
              <a:rPr lang="fr-FR" sz="2900" dirty="0"/>
              <a:t>: 80% Univ. et 20% lycée;</a:t>
            </a:r>
          </a:p>
          <a:p>
            <a:r>
              <a:rPr lang="fr-FR" sz="2900" b="1" dirty="0"/>
              <a:t>Interdisciplinarité totale </a:t>
            </a:r>
            <a:r>
              <a:rPr lang="fr-FR" sz="2900" dirty="0"/>
              <a:t>en 1</a:t>
            </a:r>
            <a:r>
              <a:rPr lang="fr-FR" sz="2900" baseline="30000" dirty="0"/>
              <a:t>ère</a:t>
            </a:r>
            <a:r>
              <a:rPr lang="fr-FR" sz="2900" dirty="0"/>
              <a:t> année: Maths, Physique, Chimie, Informatique, Géographie, S.E.S, Anglais et LV2 options</a:t>
            </a:r>
          </a:p>
          <a:p>
            <a:r>
              <a:rPr lang="fr-FR" sz="2900" b="1" dirty="0"/>
              <a:t>Choix du parcours </a:t>
            </a:r>
            <a:r>
              <a:rPr lang="fr-FR" sz="2900" dirty="0"/>
              <a:t>de licence en fin de 1</a:t>
            </a:r>
            <a:r>
              <a:rPr lang="fr-FR" sz="2900" baseline="30000" dirty="0"/>
              <a:t>ère</a:t>
            </a:r>
            <a:r>
              <a:rPr lang="fr-FR" sz="2900" dirty="0"/>
              <a:t> année: </a:t>
            </a:r>
          </a:p>
          <a:p>
            <a:pPr marL="0" indent="0">
              <a:buNone/>
            </a:pPr>
            <a:r>
              <a:rPr lang="fr-FR" sz="2900" dirty="0"/>
              <a:t>	- Licence de géographie, aménagement du territoire</a:t>
            </a:r>
          </a:p>
          <a:p>
            <a:pPr marL="0" indent="0">
              <a:buNone/>
            </a:pPr>
            <a:r>
              <a:rPr lang="fr-FR" sz="2900" dirty="0"/>
              <a:t>	- Licences de Physique-chimie                                                                                  </a:t>
            </a:r>
          </a:p>
          <a:p>
            <a:pPr marL="0" indent="0">
              <a:buNone/>
            </a:pPr>
            <a:r>
              <a:rPr lang="fr-FR" sz="2900" dirty="0"/>
              <a:t>                                 ou Physique / Parcours franco- allemand</a:t>
            </a:r>
          </a:p>
          <a:p>
            <a:r>
              <a:rPr lang="fr-FR" sz="2900" b="1" dirty="0"/>
              <a:t>Liens avec les problématiques sociétales: </a:t>
            </a:r>
            <a:r>
              <a:rPr lang="fr-FR" sz="2900" dirty="0"/>
              <a:t>intervention d’acteurs de la thématique, participation à des conférences…</a:t>
            </a:r>
          </a:p>
          <a:p>
            <a:r>
              <a:rPr lang="fr-FR" sz="2900" b="1" dirty="0"/>
              <a:t>A la fin de la 1</a:t>
            </a:r>
            <a:r>
              <a:rPr lang="fr-FR" sz="2900" b="1" baseline="30000" dirty="0"/>
              <a:t>ère</a:t>
            </a:r>
            <a:r>
              <a:rPr lang="fr-FR" sz="2900" b="1" dirty="0"/>
              <a:t> année: chaque étudiant valide                soit une L1 de physique ou une L1 de géographie.</a:t>
            </a:r>
            <a:endParaRPr lang="fr-FR" sz="4500" b="1" dirty="0"/>
          </a:p>
        </p:txBody>
      </p:sp>
    </p:spTree>
    <p:extLst>
      <p:ext uri="{BB962C8B-B14F-4D97-AF65-F5344CB8AC3E}">
        <p14:creationId xmlns:p14="http://schemas.microsoft.com/office/powerpoint/2010/main" val="215751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1E906B-F538-4A03-9C44-E02D541C7053}"/>
              </a:ext>
            </a:extLst>
          </p:cNvPr>
          <p:cNvSpPr>
            <a:spLocks noGrp="1"/>
          </p:cNvSpPr>
          <p:nvPr>
            <p:ph type="title"/>
          </p:nvPr>
        </p:nvSpPr>
        <p:spPr/>
        <p:txBody>
          <a:bodyPr/>
          <a:lstStyle/>
          <a:p>
            <a:r>
              <a:rPr lang="fr-FR" b="1" dirty="0"/>
              <a:t>Le volet international</a:t>
            </a:r>
          </a:p>
        </p:txBody>
      </p:sp>
      <p:sp>
        <p:nvSpPr>
          <p:cNvPr id="3" name="Espace réservé du contenu 2">
            <a:extLst>
              <a:ext uri="{FF2B5EF4-FFF2-40B4-BE49-F238E27FC236}">
                <a16:creationId xmlns:a16="http://schemas.microsoft.com/office/drawing/2014/main" id="{C8E81A24-AD0A-4790-AE58-C350DD4AFA56}"/>
              </a:ext>
            </a:extLst>
          </p:cNvPr>
          <p:cNvSpPr>
            <a:spLocks noGrp="1"/>
          </p:cNvSpPr>
          <p:nvPr>
            <p:ph idx="1"/>
          </p:nvPr>
        </p:nvSpPr>
        <p:spPr/>
        <p:txBody>
          <a:bodyPr>
            <a:normAutofit fontScale="92500" lnSpcReduction="10000"/>
          </a:bodyPr>
          <a:lstStyle/>
          <a:p>
            <a:r>
              <a:rPr lang="fr-FR" sz="3000" dirty="0"/>
              <a:t>4h d’anglais sont prévues chaque semaine pendant 3 ans. </a:t>
            </a:r>
            <a:r>
              <a:rPr lang="fr-FR" sz="3000" b="1" u="sng" dirty="0"/>
              <a:t>Niveau visé</a:t>
            </a:r>
            <a:r>
              <a:rPr lang="fr-FR" sz="3000" dirty="0"/>
              <a:t>: C1. </a:t>
            </a:r>
          </a:p>
          <a:p>
            <a:r>
              <a:rPr lang="fr-FR" sz="3000" dirty="0"/>
              <a:t>L’objectif étant de donner un niveau élevé de compétences linguistiques à ces étudiants en vue de leur future insertion professionnelle;</a:t>
            </a:r>
          </a:p>
          <a:p>
            <a:r>
              <a:rPr lang="fr-FR" sz="2400" b="1" dirty="0">
                <a:solidFill>
                  <a:srgbClr val="0070C0"/>
                </a:solidFill>
              </a:rPr>
              <a:t>Un premier séjour </a:t>
            </a:r>
            <a:r>
              <a:rPr lang="fr-FR" sz="2400" dirty="0">
                <a:solidFill>
                  <a:srgbClr val="0070C0"/>
                </a:solidFill>
              </a:rPr>
              <a:t>à l’international est prévu en fin de 1</a:t>
            </a:r>
            <a:r>
              <a:rPr lang="fr-FR" sz="2400" baseline="30000" dirty="0">
                <a:solidFill>
                  <a:srgbClr val="0070C0"/>
                </a:solidFill>
              </a:rPr>
              <a:t>ère</a:t>
            </a:r>
            <a:r>
              <a:rPr lang="fr-FR" sz="2400" dirty="0">
                <a:solidFill>
                  <a:srgbClr val="0070C0"/>
                </a:solidFill>
              </a:rPr>
              <a:t> année, pour tout le groupe afin de découvrir concrètement des projets innovants européens: (projet en cours pour Copenhague en mai 2023)</a:t>
            </a:r>
          </a:p>
          <a:p>
            <a:r>
              <a:rPr lang="fr-FR" sz="2600" b="1" dirty="0">
                <a:solidFill>
                  <a:srgbClr val="0070C0"/>
                </a:solidFill>
              </a:rPr>
              <a:t>Un second séjour </a:t>
            </a:r>
            <a:r>
              <a:rPr lang="fr-FR" sz="2600" dirty="0">
                <a:solidFill>
                  <a:srgbClr val="0070C0"/>
                </a:solidFill>
              </a:rPr>
              <a:t>à l’international est prévu en fin de 2è année; cette fois c’est un projet individuel construit durant l’année avec un déplacement de 4 semaines à l’international.</a:t>
            </a:r>
          </a:p>
          <a:p>
            <a:pPr marL="0" indent="0">
              <a:buNone/>
            </a:pPr>
            <a:endParaRPr lang="fr-FR" dirty="0"/>
          </a:p>
        </p:txBody>
      </p:sp>
    </p:spTree>
    <p:extLst>
      <p:ext uri="{BB962C8B-B14F-4D97-AF65-F5344CB8AC3E}">
        <p14:creationId xmlns:p14="http://schemas.microsoft.com/office/powerpoint/2010/main" val="64064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1945714-747B-4A4B-9373-AFCBABEC61DA}"/>
              </a:ext>
            </a:extLst>
          </p:cNvPr>
          <p:cNvGraphicFramePr>
            <a:graphicFrameLocks noGrp="1"/>
          </p:cNvGraphicFramePr>
          <p:nvPr>
            <p:extLst>
              <p:ext uri="{D42A27DB-BD31-4B8C-83A1-F6EECF244321}">
                <p14:modId xmlns:p14="http://schemas.microsoft.com/office/powerpoint/2010/main" val="3133434589"/>
              </p:ext>
            </p:extLst>
          </p:nvPr>
        </p:nvGraphicFramePr>
        <p:xfrm>
          <a:off x="965718" y="1123173"/>
          <a:ext cx="7529806" cy="4723617"/>
        </p:xfrm>
        <a:graphic>
          <a:graphicData uri="http://schemas.openxmlformats.org/drawingml/2006/table">
            <a:tbl>
              <a:tblPr>
                <a:tableStyleId>{5C22544A-7EE6-4342-B048-85BDC9FD1C3A}</a:tableStyleId>
              </a:tblPr>
              <a:tblGrid>
                <a:gridCol w="1129945">
                  <a:extLst>
                    <a:ext uri="{9D8B030D-6E8A-4147-A177-3AD203B41FA5}">
                      <a16:colId xmlns:a16="http://schemas.microsoft.com/office/drawing/2014/main" val="1132797348"/>
                    </a:ext>
                  </a:extLst>
                </a:gridCol>
                <a:gridCol w="1132320">
                  <a:extLst>
                    <a:ext uri="{9D8B030D-6E8A-4147-A177-3AD203B41FA5}">
                      <a16:colId xmlns:a16="http://schemas.microsoft.com/office/drawing/2014/main" val="2571676509"/>
                    </a:ext>
                  </a:extLst>
                </a:gridCol>
                <a:gridCol w="1132320">
                  <a:extLst>
                    <a:ext uri="{9D8B030D-6E8A-4147-A177-3AD203B41FA5}">
                      <a16:colId xmlns:a16="http://schemas.microsoft.com/office/drawing/2014/main" val="447645453"/>
                    </a:ext>
                  </a:extLst>
                </a:gridCol>
                <a:gridCol w="1870581">
                  <a:extLst>
                    <a:ext uri="{9D8B030D-6E8A-4147-A177-3AD203B41FA5}">
                      <a16:colId xmlns:a16="http://schemas.microsoft.com/office/drawing/2014/main" val="3746755409"/>
                    </a:ext>
                  </a:extLst>
                </a:gridCol>
                <a:gridCol w="1132320">
                  <a:extLst>
                    <a:ext uri="{9D8B030D-6E8A-4147-A177-3AD203B41FA5}">
                      <a16:colId xmlns:a16="http://schemas.microsoft.com/office/drawing/2014/main" val="706162107"/>
                    </a:ext>
                  </a:extLst>
                </a:gridCol>
                <a:gridCol w="1132320">
                  <a:extLst>
                    <a:ext uri="{9D8B030D-6E8A-4147-A177-3AD203B41FA5}">
                      <a16:colId xmlns:a16="http://schemas.microsoft.com/office/drawing/2014/main" val="22004589"/>
                    </a:ext>
                  </a:extLst>
                </a:gridCol>
              </a:tblGrid>
              <a:tr h="448445">
                <a:tc gridSpan="6">
                  <a:txBody>
                    <a:bodyPr/>
                    <a:lstStyle/>
                    <a:p>
                      <a:pPr algn="ctr" fontAlgn="ctr"/>
                      <a:r>
                        <a:rPr lang="fr-FR" sz="1600" b="1" u="none" strike="noStrike" dirty="0">
                          <a:effectLst/>
                        </a:rPr>
                        <a:t>Emploi du temps C.P.E.S Année 2022/2023</a:t>
                      </a:r>
                      <a:endParaRPr lang="fr-FR" sz="1600" b="1" i="0" u="none" strike="noStrike" dirty="0">
                        <a:solidFill>
                          <a:srgbClr val="000000"/>
                        </a:solidFill>
                        <a:effectLst/>
                        <a:latin typeface="Calibri" panose="020F0502020204030204" pitchFamily="34" charset="0"/>
                      </a:endParaRPr>
                    </a:p>
                  </a:txBody>
                  <a:tcPr marL="5124" marR="5124" marT="5124"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81246725"/>
                  </a:ext>
                </a:extLst>
              </a:tr>
              <a:tr h="388652">
                <a:tc>
                  <a:txBody>
                    <a:bodyPr/>
                    <a:lstStyle/>
                    <a:p>
                      <a:pPr algn="l" fontAlgn="b"/>
                      <a:r>
                        <a:rPr lang="fr-FR" sz="500" u="none" strike="noStrike">
                          <a:effectLst/>
                        </a:rPr>
                        <a:t> </a:t>
                      </a:r>
                      <a:endParaRPr lang="fr-FR" sz="500" b="0" i="0" u="none" strike="noStrike">
                        <a:solidFill>
                          <a:srgbClr val="000000"/>
                        </a:solidFill>
                        <a:effectLst/>
                        <a:latin typeface="Arial" panose="020B0604020202020204" pitchFamily="34" charset="0"/>
                      </a:endParaRPr>
                    </a:p>
                  </a:txBody>
                  <a:tcPr marL="5124" marR="5124" marT="5124" marB="0" anchor="b"/>
                </a:tc>
                <a:tc>
                  <a:txBody>
                    <a:bodyPr/>
                    <a:lstStyle/>
                    <a:p>
                      <a:pPr algn="ctr" fontAlgn="ctr"/>
                      <a:r>
                        <a:rPr lang="fr-FR" sz="1100" b="1" u="none" strike="noStrike" dirty="0">
                          <a:effectLst/>
                        </a:rPr>
                        <a:t>lundi</a:t>
                      </a:r>
                      <a:endParaRPr lang="fr-FR" sz="1100" b="1" i="0" u="none" strike="noStrike" dirty="0">
                        <a:solidFill>
                          <a:srgbClr val="000000"/>
                        </a:solidFill>
                        <a:effectLst/>
                        <a:latin typeface="Arial" panose="020B0604020202020204" pitchFamily="34" charset="0"/>
                      </a:endParaRPr>
                    </a:p>
                  </a:txBody>
                  <a:tcPr marL="5124" marR="5124" marT="5124" marB="0" anchor="ctr"/>
                </a:tc>
                <a:tc>
                  <a:txBody>
                    <a:bodyPr/>
                    <a:lstStyle/>
                    <a:p>
                      <a:pPr algn="ctr" fontAlgn="ctr"/>
                      <a:r>
                        <a:rPr lang="fr-FR" sz="1200" b="1" u="none" strike="noStrike" dirty="0">
                          <a:effectLst/>
                        </a:rPr>
                        <a:t>mardi</a:t>
                      </a:r>
                      <a:endParaRPr lang="fr-FR" sz="1200" b="1" i="0" u="none" strike="noStrike" dirty="0">
                        <a:solidFill>
                          <a:srgbClr val="000000"/>
                        </a:solidFill>
                        <a:effectLst/>
                        <a:latin typeface="Arial" panose="020B0604020202020204" pitchFamily="34" charset="0"/>
                      </a:endParaRPr>
                    </a:p>
                  </a:txBody>
                  <a:tcPr marL="5124" marR="5124" marT="5124" marB="0" anchor="ctr"/>
                </a:tc>
                <a:tc>
                  <a:txBody>
                    <a:bodyPr/>
                    <a:lstStyle/>
                    <a:p>
                      <a:pPr algn="ctr" fontAlgn="ctr"/>
                      <a:r>
                        <a:rPr lang="fr-FR" sz="1200" b="1" u="none" strike="noStrike" dirty="0">
                          <a:effectLst/>
                        </a:rPr>
                        <a:t>mercredi</a:t>
                      </a:r>
                      <a:endParaRPr lang="fr-FR" sz="1200" b="1" i="0" u="none" strike="noStrike" dirty="0">
                        <a:solidFill>
                          <a:srgbClr val="000000"/>
                        </a:solidFill>
                        <a:effectLst/>
                        <a:latin typeface="Arial" panose="020B0604020202020204" pitchFamily="34" charset="0"/>
                      </a:endParaRPr>
                    </a:p>
                  </a:txBody>
                  <a:tcPr marL="5124" marR="5124" marT="5124" marB="0" anchor="ctr"/>
                </a:tc>
                <a:tc>
                  <a:txBody>
                    <a:bodyPr/>
                    <a:lstStyle/>
                    <a:p>
                      <a:pPr algn="ctr" fontAlgn="ctr"/>
                      <a:r>
                        <a:rPr lang="fr-FR" sz="800" u="none" strike="noStrike">
                          <a:effectLst/>
                        </a:rPr>
                        <a:t>jeudi</a:t>
                      </a:r>
                      <a:endParaRPr lang="fr-FR" sz="800" b="1" i="0" u="none" strike="noStrike">
                        <a:solidFill>
                          <a:srgbClr val="000000"/>
                        </a:solidFill>
                        <a:effectLst/>
                        <a:latin typeface="Arial" panose="020B0604020202020204" pitchFamily="34" charset="0"/>
                      </a:endParaRPr>
                    </a:p>
                  </a:txBody>
                  <a:tcPr marL="5124" marR="5124" marT="5124" marB="0" anchor="ctr"/>
                </a:tc>
                <a:tc>
                  <a:txBody>
                    <a:bodyPr/>
                    <a:lstStyle/>
                    <a:p>
                      <a:pPr algn="ctr" fontAlgn="ctr"/>
                      <a:r>
                        <a:rPr lang="fr-FR" sz="800" u="none" strike="noStrike">
                          <a:effectLst/>
                        </a:rPr>
                        <a:t>vendredi</a:t>
                      </a:r>
                      <a:endParaRPr lang="fr-FR" sz="800" b="1" i="0" u="none" strike="noStrike">
                        <a:solidFill>
                          <a:srgbClr val="000000"/>
                        </a:solidFill>
                        <a:effectLst/>
                        <a:latin typeface="Arial" panose="020B0604020202020204" pitchFamily="34" charset="0"/>
                      </a:endParaRPr>
                    </a:p>
                  </a:txBody>
                  <a:tcPr marL="5124" marR="5124" marT="5124" marB="0" anchor="ctr"/>
                </a:tc>
                <a:extLst>
                  <a:ext uri="{0D108BD9-81ED-4DB2-BD59-A6C34878D82A}">
                    <a16:rowId xmlns:a16="http://schemas.microsoft.com/office/drawing/2014/main" val="1581425306"/>
                  </a:ext>
                </a:extLst>
              </a:tr>
              <a:tr h="388652">
                <a:tc>
                  <a:txBody>
                    <a:bodyPr/>
                    <a:lstStyle/>
                    <a:p>
                      <a:pPr algn="ctr" fontAlgn="ctr"/>
                      <a:r>
                        <a:rPr lang="fr-FR" sz="1600" u="none" strike="noStrike" dirty="0">
                          <a:effectLst/>
                        </a:rPr>
                        <a:t>M1</a:t>
                      </a:r>
                      <a:endParaRPr lang="fr-FR" sz="1600" b="1" i="0" u="none" strike="noStrike" dirty="0">
                        <a:solidFill>
                          <a:srgbClr val="000000"/>
                        </a:solidFill>
                        <a:effectLst/>
                        <a:latin typeface="Arial" panose="020B0604020202020204" pitchFamily="34" charset="0"/>
                      </a:endParaRPr>
                    </a:p>
                  </a:txBody>
                  <a:tcPr marL="5124" marR="5124" marT="5124" marB="0" anchor="ctr"/>
                </a:tc>
                <a:tc rowSpan="2">
                  <a:txBody>
                    <a:bodyPr/>
                    <a:lstStyle/>
                    <a:p>
                      <a:pPr algn="ctr" fontAlgn="ctr"/>
                      <a:r>
                        <a:rPr lang="fr-FR" sz="1100" b="1" u="none" strike="noStrike" dirty="0">
                          <a:effectLst/>
                        </a:rPr>
                        <a:t>Physique ou                              TP  de Chimie                                                      </a:t>
                      </a:r>
                      <a:endParaRPr lang="fr-FR" sz="1100" b="1" i="0" u="none" strike="noStrike" dirty="0">
                        <a:solidFill>
                          <a:srgbClr val="000000"/>
                        </a:solidFill>
                        <a:effectLst/>
                        <a:latin typeface="Arial" panose="020B0604020202020204" pitchFamily="34" charset="0"/>
                      </a:endParaRPr>
                    </a:p>
                  </a:txBody>
                  <a:tcPr marL="5124" marR="5124" marT="5124" marB="0" anchor="ctr">
                    <a:solidFill>
                      <a:srgbClr val="00B0F0"/>
                    </a:solidFill>
                  </a:tcPr>
                </a:tc>
                <a:tc>
                  <a:txBody>
                    <a:bodyPr/>
                    <a:lstStyle/>
                    <a:p>
                      <a:pPr algn="l" fontAlgn="b"/>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b"/>
                </a:tc>
                <a:tc rowSpan="2">
                  <a:txBody>
                    <a:bodyPr/>
                    <a:lstStyle/>
                    <a:p>
                      <a:pPr algn="ctr" fontAlgn="ctr"/>
                      <a:r>
                        <a:rPr lang="fr-FR" sz="1400" b="1" u="none" strike="noStrike" dirty="0">
                          <a:effectLst/>
                        </a:rPr>
                        <a:t>Mathématiques </a:t>
                      </a:r>
                      <a:r>
                        <a:rPr lang="fr-FR" sz="1400" u="none" strike="noStrike" dirty="0">
                          <a:effectLst/>
                        </a:rPr>
                        <a:t>                      </a:t>
                      </a:r>
                      <a:endParaRPr lang="fr-FR" sz="1400" b="1" i="0" u="none" strike="noStrike" dirty="0">
                        <a:solidFill>
                          <a:srgbClr val="000000"/>
                        </a:solidFill>
                        <a:effectLst/>
                        <a:latin typeface="Arial" panose="020B0604020202020204" pitchFamily="34" charset="0"/>
                      </a:endParaRPr>
                    </a:p>
                  </a:txBody>
                  <a:tcPr marL="5124" marR="5124" marT="5124" marB="0" anchor="ctr">
                    <a:solidFill>
                      <a:schemeClr val="accent2">
                        <a:lumMod val="60000"/>
                        <a:lumOff val="40000"/>
                      </a:schemeClr>
                    </a:solidFill>
                  </a:tcPr>
                </a:tc>
                <a:tc rowSpan="2">
                  <a:txBody>
                    <a:bodyPr/>
                    <a:lstStyle/>
                    <a:p>
                      <a:pPr algn="ctr" fontAlgn="ctr"/>
                      <a:r>
                        <a:rPr lang="fr-FR" sz="1200" b="1" u="none" strike="noStrike" dirty="0">
                          <a:effectLst/>
                        </a:rPr>
                        <a:t>S.E.S</a:t>
                      </a:r>
                      <a:endParaRPr lang="fr-FR" sz="1200" b="1" i="0" u="none" strike="noStrike" dirty="0">
                        <a:solidFill>
                          <a:srgbClr val="000000"/>
                        </a:solidFill>
                        <a:effectLst/>
                        <a:latin typeface="Arial" panose="020B0604020202020204" pitchFamily="34" charset="0"/>
                      </a:endParaRPr>
                    </a:p>
                  </a:txBody>
                  <a:tcPr marL="5124" marR="5124" marT="5124" marB="0" anchor="ctr">
                    <a:solidFill>
                      <a:schemeClr val="bg1">
                        <a:lumMod val="65000"/>
                      </a:schemeClr>
                    </a:solidFill>
                  </a:tcPr>
                </a:tc>
                <a:tc rowSpan="2">
                  <a:txBody>
                    <a:bodyPr/>
                    <a:lstStyle/>
                    <a:p>
                      <a:pPr algn="ctr" fontAlgn="ctr"/>
                      <a:r>
                        <a:rPr lang="fr-FR" sz="1200" b="1" u="none" strike="noStrike" dirty="0">
                          <a:effectLst/>
                        </a:rPr>
                        <a:t>Géographie   </a:t>
                      </a:r>
                      <a:r>
                        <a:rPr lang="fr-FR" sz="1200" u="none" strike="noStrike" dirty="0">
                          <a:effectLst/>
                        </a:rPr>
                        <a:t>                                 </a:t>
                      </a:r>
                      <a:endParaRPr lang="fr-FR" sz="1200" b="1" i="0" u="none" strike="noStrike" dirty="0">
                        <a:solidFill>
                          <a:srgbClr val="000000"/>
                        </a:solidFill>
                        <a:effectLst/>
                        <a:latin typeface="Arial" panose="020B0604020202020204" pitchFamily="34" charset="0"/>
                      </a:endParaRPr>
                    </a:p>
                  </a:txBody>
                  <a:tcPr marL="5124" marR="5124" marT="5124" marB="0" anchor="ctr">
                    <a:solidFill>
                      <a:srgbClr val="FFC000"/>
                    </a:solidFill>
                  </a:tcPr>
                </a:tc>
                <a:extLst>
                  <a:ext uri="{0D108BD9-81ED-4DB2-BD59-A6C34878D82A}">
                    <a16:rowId xmlns:a16="http://schemas.microsoft.com/office/drawing/2014/main" val="3721163748"/>
                  </a:ext>
                </a:extLst>
              </a:tr>
              <a:tr h="388652">
                <a:tc>
                  <a:txBody>
                    <a:bodyPr/>
                    <a:lstStyle/>
                    <a:p>
                      <a:pPr algn="ctr" fontAlgn="ctr"/>
                      <a:r>
                        <a:rPr lang="fr-FR" sz="1600" u="none" strike="noStrike">
                          <a:effectLst/>
                        </a:rPr>
                        <a:t>M2</a:t>
                      </a:r>
                      <a:endParaRPr lang="fr-FR" sz="1600" b="1" i="0" u="none" strike="noStrike">
                        <a:solidFill>
                          <a:srgbClr val="000000"/>
                        </a:solidFill>
                        <a:effectLst/>
                        <a:latin typeface="Arial" panose="020B0604020202020204" pitchFamily="34" charset="0"/>
                      </a:endParaRPr>
                    </a:p>
                  </a:txBody>
                  <a:tcPr marL="5124" marR="5124" marT="5124" marB="0" anchor="ctr"/>
                </a:tc>
                <a:tc vMerge="1">
                  <a:txBody>
                    <a:bodyPr/>
                    <a:lstStyle/>
                    <a:p>
                      <a:endParaRPr lang="fr-FR"/>
                    </a:p>
                  </a:txBody>
                  <a:tcPr/>
                </a:tc>
                <a:tc>
                  <a:txBody>
                    <a:bodyPr/>
                    <a:lstStyle/>
                    <a:p>
                      <a:pPr algn="ctr" fontAlgn="ctr"/>
                      <a:r>
                        <a:rPr lang="fr-FR" sz="1100" b="1" u="none" strike="noStrike" dirty="0">
                          <a:effectLst/>
                        </a:rPr>
                        <a:t>Mathématiques</a:t>
                      </a:r>
                      <a:r>
                        <a:rPr lang="fr-FR" sz="1100" u="none" strike="noStrike" dirty="0">
                          <a:effectLst/>
                        </a:rPr>
                        <a:t>                                           </a:t>
                      </a:r>
                      <a:endParaRPr lang="fr-FR" sz="1100" b="1" i="0" u="none" strike="noStrike" dirty="0">
                        <a:solidFill>
                          <a:srgbClr val="000000"/>
                        </a:solidFill>
                        <a:effectLst/>
                        <a:latin typeface="Arial" panose="020B0604020202020204" pitchFamily="34" charset="0"/>
                      </a:endParaRPr>
                    </a:p>
                  </a:txBody>
                  <a:tcPr marL="5124" marR="5124" marT="5124" marB="0" anchor="ctr">
                    <a:solidFill>
                      <a:schemeClr val="accent2">
                        <a:lumMod val="60000"/>
                        <a:lumOff val="4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59464663"/>
                  </a:ext>
                </a:extLst>
              </a:tr>
              <a:tr h="388652">
                <a:tc>
                  <a:txBody>
                    <a:bodyPr/>
                    <a:lstStyle/>
                    <a:p>
                      <a:pPr algn="ctr" fontAlgn="ctr"/>
                      <a:r>
                        <a:rPr lang="fr-FR" sz="1600" u="none" strike="noStrike">
                          <a:effectLst/>
                        </a:rPr>
                        <a:t>M3</a:t>
                      </a:r>
                      <a:endParaRPr lang="fr-FR" sz="1600" b="1" i="0" u="none" strike="noStrike">
                        <a:solidFill>
                          <a:srgbClr val="000000"/>
                        </a:solidFill>
                        <a:effectLst/>
                        <a:latin typeface="Arial" panose="020B0604020202020204" pitchFamily="34" charset="0"/>
                      </a:endParaRPr>
                    </a:p>
                  </a:txBody>
                  <a:tcPr marL="5124" marR="5124" marT="5124" marB="0" anchor="ctr"/>
                </a:tc>
                <a:tc>
                  <a:txBody>
                    <a:bodyPr/>
                    <a:lstStyle/>
                    <a:p>
                      <a:pPr algn="l" fontAlgn="b"/>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b"/>
                </a:tc>
                <a:tc rowSpan="2">
                  <a:txBody>
                    <a:bodyPr/>
                    <a:lstStyle/>
                    <a:p>
                      <a:pPr algn="ctr" fontAlgn="ctr"/>
                      <a:r>
                        <a:rPr lang="fr-FR" sz="1200" b="1" u="none" strike="noStrike" dirty="0">
                          <a:effectLst/>
                        </a:rPr>
                        <a:t>TP  ou cours        de Physique                                                   </a:t>
                      </a:r>
                      <a:endParaRPr lang="fr-FR" sz="1200" b="1" i="0" u="none" strike="noStrike" dirty="0">
                        <a:solidFill>
                          <a:srgbClr val="000000"/>
                        </a:solidFill>
                        <a:effectLst/>
                        <a:latin typeface="Arial" panose="020B0604020202020204" pitchFamily="34" charset="0"/>
                      </a:endParaRPr>
                    </a:p>
                  </a:txBody>
                  <a:tcPr marL="5124" marR="5124" marT="5124" marB="0" anchor="ctr">
                    <a:solidFill>
                      <a:srgbClr val="00B0F0"/>
                    </a:solidFill>
                  </a:tcPr>
                </a:tc>
                <a:tc rowSpan="2">
                  <a:txBody>
                    <a:bodyPr/>
                    <a:lstStyle/>
                    <a:p>
                      <a:pPr algn="ctr" fontAlgn="ctr"/>
                      <a:r>
                        <a:rPr lang="fr-FR" sz="1200" b="1" u="none" strike="noStrike" dirty="0">
                          <a:effectLst/>
                        </a:rPr>
                        <a:t>Physique   </a:t>
                      </a:r>
                      <a:r>
                        <a:rPr lang="fr-FR" sz="1200" u="none" strike="noStrike" dirty="0">
                          <a:effectLst/>
                        </a:rPr>
                        <a:t>                                                                </a:t>
                      </a:r>
                      <a:endParaRPr lang="fr-FR" sz="1200" b="1" i="0" u="none" strike="noStrike" dirty="0">
                        <a:solidFill>
                          <a:srgbClr val="000000"/>
                        </a:solidFill>
                        <a:effectLst/>
                        <a:latin typeface="Arial" panose="020B0604020202020204" pitchFamily="34" charset="0"/>
                      </a:endParaRPr>
                    </a:p>
                  </a:txBody>
                  <a:tcPr marL="5124" marR="5124" marT="5124" marB="0" anchor="ctr">
                    <a:solidFill>
                      <a:srgbClr val="00B0F0"/>
                    </a:solidFill>
                  </a:tcPr>
                </a:tc>
                <a:tc>
                  <a:txBody>
                    <a:bodyPr/>
                    <a:lstStyle/>
                    <a:p>
                      <a:pPr algn="ctr" fontAlgn="ctr"/>
                      <a:r>
                        <a:rPr lang="fr-FR" sz="1200" b="1" u="none" strike="noStrike" dirty="0">
                          <a:effectLst/>
                        </a:rPr>
                        <a:t>Mathématiques</a:t>
                      </a:r>
                      <a:r>
                        <a:rPr lang="fr-FR" sz="1200" u="none" strike="noStrike" dirty="0">
                          <a:effectLst/>
                        </a:rPr>
                        <a:t>                                                            </a:t>
                      </a:r>
                      <a:endParaRPr lang="fr-FR" sz="1200" b="1" i="0" u="none" strike="noStrike" dirty="0">
                        <a:solidFill>
                          <a:srgbClr val="000000"/>
                        </a:solidFill>
                        <a:effectLst/>
                        <a:latin typeface="Arial" panose="020B0604020202020204" pitchFamily="34" charset="0"/>
                      </a:endParaRPr>
                    </a:p>
                  </a:txBody>
                  <a:tcPr marL="5124" marR="5124" marT="5124" marB="0" anchor="ctr">
                    <a:solidFill>
                      <a:schemeClr val="accent2">
                        <a:lumMod val="60000"/>
                        <a:lumOff val="40000"/>
                      </a:schemeClr>
                    </a:solidFill>
                  </a:tcPr>
                </a:tc>
                <a:tc rowSpan="2">
                  <a:txBody>
                    <a:bodyPr/>
                    <a:lstStyle/>
                    <a:p>
                      <a:pPr algn="ctr" fontAlgn="ctr"/>
                      <a:r>
                        <a:rPr lang="fr-FR" sz="1200" b="1" u="none" strike="noStrike" dirty="0">
                          <a:effectLst/>
                        </a:rPr>
                        <a:t>Anglais </a:t>
                      </a:r>
                      <a:r>
                        <a:rPr lang="fr-FR" sz="1200" u="none" strike="noStrike" dirty="0">
                          <a:effectLst/>
                        </a:rPr>
                        <a:t>                                                    </a:t>
                      </a:r>
                      <a:endParaRPr lang="fr-FR" sz="1200" b="1" i="0" u="none" strike="noStrike" dirty="0">
                        <a:solidFill>
                          <a:srgbClr val="000000"/>
                        </a:solidFill>
                        <a:effectLst/>
                        <a:latin typeface="Arial" panose="020B0604020202020204" pitchFamily="34" charset="0"/>
                      </a:endParaRPr>
                    </a:p>
                  </a:txBody>
                  <a:tcPr marL="5124" marR="5124" marT="5124" marB="0" anchor="ctr">
                    <a:solidFill>
                      <a:schemeClr val="bg2">
                        <a:lumMod val="50000"/>
                      </a:schemeClr>
                    </a:solidFill>
                  </a:tcPr>
                </a:tc>
                <a:extLst>
                  <a:ext uri="{0D108BD9-81ED-4DB2-BD59-A6C34878D82A}">
                    <a16:rowId xmlns:a16="http://schemas.microsoft.com/office/drawing/2014/main" val="1159878260"/>
                  </a:ext>
                </a:extLst>
              </a:tr>
              <a:tr h="388652">
                <a:tc>
                  <a:txBody>
                    <a:bodyPr/>
                    <a:lstStyle/>
                    <a:p>
                      <a:pPr algn="ctr" fontAlgn="ctr"/>
                      <a:r>
                        <a:rPr lang="fr-FR" sz="1600" u="none" strike="noStrike">
                          <a:effectLst/>
                        </a:rPr>
                        <a:t>M4</a:t>
                      </a:r>
                      <a:endParaRPr lang="fr-FR" sz="1600" b="1" i="0" u="none" strike="noStrike">
                        <a:solidFill>
                          <a:srgbClr val="000000"/>
                        </a:solidFill>
                        <a:effectLst/>
                        <a:latin typeface="Arial" panose="020B0604020202020204" pitchFamily="34" charset="0"/>
                      </a:endParaRPr>
                    </a:p>
                  </a:txBody>
                  <a:tcPr marL="5124" marR="5124" marT="5124" marB="0" anchor="ctr"/>
                </a:tc>
                <a:tc>
                  <a:txBody>
                    <a:bodyPr/>
                    <a:lstStyle/>
                    <a:p>
                      <a:pPr algn="l" fontAlgn="ctr"/>
                      <a:r>
                        <a:rPr lang="fr-FR" sz="600" u="none" strike="noStrike" dirty="0">
                          <a:effectLst/>
                        </a:rPr>
                        <a:t> </a:t>
                      </a:r>
                      <a:endParaRPr lang="fr-FR" sz="600" b="1" i="0" u="none" strike="noStrike" dirty="0">
                        <a:solidFill>
                          <a:srgbClr val="000000"/>
                        </a:solidFill>
                        <a:effectLst/>
                        <a:latin typeface="Arial" panose="020B0604020202020204" pitchFamily="34" charset="0"/>
                      </a:endParaRPr>
                    </a:p>
                  </a:txBody>
                  <a:tcPr marL="5124" marR="5124" marT="5124" marB="0" anchor="ctr"/>
                </a:tc>
                <a:tc vMerge="1">
                  <a:txBody>
                    <a:bodyPr/>
                    <a:lstStyle/>
                    <a:p>
                      <a:endParaRPr lang="fr-FR"/>
                    </a:p>
                  </a:txBody>
                  <a:tcPr/>
                </a:tc>
                <a:tc vMerge="1">
                  <a:txBody>
                    <a:bodyPr/>
                    <a:lstStyle/>
                    <a:p>
                      <a:endParaRPr lang="fr-FR"/>
                    </a:p>
                  </a:txBody>
                  <a:tcPr/>
                </a:tc>
                <a:tc>
                  <a:txBody>
                    <a:bodyPr/>
                    <a:lstStyle/>
                    <a:p>
                      <a:pPr algn="l" fontAlgn="b"/>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b"/>
                </a:tc>
                <a:tc vMerge="1">
                  <a:txBody>
                    <a:bodyPr/>
                    <a:lstStyle/>
                    <a:p>
                      <a:endParaRPr lang="fr-FR"/>
                    </a:p>
                  </a:txBody>
                  <a:tcPr/>
                </a:tc>
                <a:extLst>
                  <a:ext uri="{0D108BD9-81ED-4DB2-BD59-A6C34878D82A}">
                    <a16:rowId xmlns:a16="http://schemas.microsoft.com/office/drawing/2014/main" val="764257055"/>
                  </a:ext>
                </a:extLst>
              </a:tr>
              <a:tr h="388652">
                <a:tc rowSpan="2">
                  <a:txBody>
                    <a:bodyPr/>
                    <a:lstStyle/>
                    <a:p>
                      <a:pPr algn="ctr" fontAlgn="ctr"/>
                      <a:r>
                        <a:rPr lang="fr-FR" sz="1600" u="none" strike="noStrike">
                          <a:effectLst/>
                        </a:rPr>
                        <a:t> </a:t>
                      </a:r>
                      <a:endParaRPr lang="fr-FR" sz="1600" b="1" i="0" u="none" strike="noStrike">
                        <a:solidFill>
                          <a:srgbClr val="000000"/>
                        </a:solidFill>
                        <a:effectLst/>
                        <a:latin typeface="Arial" panose="020B0604020202020204" pitchFamily="34" charset="0"/>
                      </a:endParaRPr>
                    </a:p>
                  </a:txBody>
                  <a:tcPr marL="5124" marR="5124" marT="5124" marB="0" anchor="ctr"/>
                </a:tc>
                <a:tc>
                  <a:txBody>
                    <a:bodyPr/>
                    <a:lstStyle/>
                    <a:p>
                      <a:pPr algn="l" fontAlgn="ctr"/>
                      <a:r>
                        <a:rPr lang="fr-FR" sz="500" u="none" strike="noStrike" dirty="0">
                          <a:effectLst/>
                        </a:rPr>
                        <a:t> </a:t>
                      </a:r>
                      <a:endParaRPr lang="fr-FR" sz="500" b="0" i="0" u="none" strike="noStrike" dirty="0">
                        <a:solidFill>
                          <a:srgbClr val="000000"/>
                        </a:solidFill>
                        <a:effectLst/>
                        <a:latin typeface="Arial" panose="020B0604020202020204" pitchFamily="34" charset="0"/>
                      </a:endParaRPr>
                    </a:p>
                  </a:txBody>
                  <a:tcPr marL="5124" marR="5124" marT="5124" marB="0" anchor="ctr"/>
                </a:tc>
                <a:tc>
                  <a:txBody>
                    <a:bodyPr/>
                    <a:lstStyle/>
                    <a:p>
                      <a:pPr algn="l" fontAlgn="b"/>
                      <a:r>
                        <a:rPr lang="fr-FR" sz="500" u="none" strike="noStrike">
                          <a:effectLst/>
                        </a:rPr>
                        <a:t> </a:t>
                      </a:r>
                      <a:endParaRPr lang="fr-FR" sz="500" b="0" i="0" u="none" strike="noStrike">
                        <a:solidFill>
                          <a:srgbClr val="000000"/>
                        </a:solidFill>
                        <a:effectLst/>
                        <a:latin typeface="Arial" panose="020B0604020202020204" pitchFamily="34" charset="0"/>
                      </a:endParaRPr>
                    </a:p>
                  </a:txBody>
                  <a:tcPr marL="5124" marR="5124" marT="5124" marB="0" anchor="b"/>
                </a:tc>
                <a:tc>
                  <a:txBody>
                    <a:bodyPr/>
                    <a:lstStyle/>
                    <a:p>
                      <a:pPr algn="ctr" fontAlgn="b"/>
                      <a:r>
                        <a:rPr lang="fr-FR" sz="500" u="none" strike="noStrike">
                          <a:effectLst/>
                        </a:rPr>
                        <a:t> </a:t>
                      </a:r>
                      <a:endParaRPr lang="fr-FR" sz="500" b="0" i="0" u="none" strike="noStrike">
                        <a:solidFill>
                          <a:srgbClr val="000000"/>
                        </a:solidFill>
                        <a:effectLst/>
                        <a:latin typeface="Arial" panose="020B0604020202020204" pitchFamily="34" charset="0"/>
                      </a:endParaRPr>
                    </a:p>
                  </a:txBody>
                  <a:tcPr marL="5124" marR="5124" marT="5124" marB="0" anchor="b"/>
                </a:tc>
                <a:tc>
                  <a:txBody>
                    <a:bodyPr/>
                    <a:lstStyle/>
                    <a:p>
                      <a:pPr algn="l" fontAlgn="b"/>
                      <a:r>
                        <a:rPr lang="fr-FR" sz="500" u="none" strike="noStrike">
                          <a:effectLst/>
                        </a:rPr>
                        <a:t> </a:t>
                      </a:r>
                      <a:endParaRPr lang="fr-FR" sz="500" b="0" i="0" u="none" strike="noStrike">
                        <a:solidFill>
                          <a:srgbClr val="000000"/>
                        </a:solidFill>
                        <a:effectLst/>
                        <a:latin typeface="Arial" panose="020B0604020202020204" pitchFamily="34" charset="0"/>
                      </a:endParaRPr>
                    </a:p>
                  </a:txBody>
                  <a:tcPr marL="5124" marR="5124" marT="5124" marB="0" anchor="b"/>
                </a:tc>
                <a:tc>
                  <a:txBody>
                    <a:bodyPr/>
                    <a:lstStyle/>
                    <a:p>
                      <a:pPr algn="l" fontAlgn="b"/>
                      <a:r>
                        <a:rPr lang="fr-FR" sz="500" u="none" strike="noStrike">
                          <a:effectLst/>
                        </a:rPr>
                        <a:t> </a:t>
                      </a:r>
                      <a:endParaRPr lang="fr-FR" sz="500" b="0" i="0" u="none" strike="noStrike">
                        <a:solidFill>
                          <a:srgbClr val="000000"/>
                        </a:solidFill>
                        <a:effectLst/>
                        <a:latin typeface="Arial" panose="020B0604020202020204" pitchFamily="34" charset="0"/>
                      </a:endParaRPr>
                    </a:p>
                  </a:txBody>
                  <a:tcPr marL="5124" marR="5124" marT="5124" marB="0" anchor="b"/>
                </a:tc>
                <a:extLst>
                  <a:ext uri="{0D108BD9-81ED-4DB2-BD59-A6C34878D82A}">
                    <a16:rowId xmlns:a16="http://schemas.microsoft.com/office/drawing/2014/main" val="2267137497"/>
                  </a:ext>
                </a:extLst>
              </a:tr>
              <a:tr h="388652">
                <a:tc vMerge="1">
                  <a:txBody>
                    <a:bodyPr/>
                    <a:lstStyle/>
                    <a:p>
                      <a:endParaRPr lang="fr-FR"/>
                    </a:p>
                  </a:txBody>
                  <a:tcPr/>
                </a:tc>
                <a:tc>
                  <a:txBody>
                    <a:bodyPr/>
                    <a:lstStyle/>
                    <a:p>
                      <a:pPr algn="l" fontAlgn="ctr"/>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ctr"/>
                </a:tc>
                <a:tc>
                  <a:txBody>
                    <a:bodyPr/>
                    <a:lstStyle/>
                    <a:p>
                      <a:pPr algn="l" fontAlgn="ctr"/>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ctr"/>
                </a:tc>
                <a:tc>
                  <a:txBody>
                    <a:bodyPr/>
                    <a:lstStyle/>
                    <a:p>
                      <a:pPr algn="ctr" fontAlgn="ctr"/>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ctr"/>
                </a:tc>
                <a:tc rowSpan="5">
                  <a:txBody>
                    <a:bodyPr/>
                    <a:lstStyle/>
                    <a:p>
                      <a:pPr algn="ctr" fontAlgn="ctr"/>
                      <a:r>
                        <a:rPr lang="fr-FR" sz="1200" b="1" u="none" strike="noStrike" dirty="0">
                          <a:effectLst/>
                        </a:rPr>
                        <a:t>Géographie          </a:t>
                      </a:r>
                      <a:r>
                        <a:rPr lang="fr-FR" sz="1200" b="0" i="1" u="none" strike="noStrike" dirty="0">
                          <a:effectLst/>
                        </a:rPr>
                        <a:t>à l’université</a:t>
                      </a:r>
                      <a:r>
                        <a:rPr lang="fr-FR" sz="1200" u="none" strike="noStrike" dirty="0">
                          <a:effectLst/>
                        </a:rPr>
                        <a:t>                                </a:t>
                      </a:r>
                      <a:endParaRPr lang="fr-FR" sz="1200" b="1" i="0" u="none" strike="noStrike" dirty="0">
                        <a:solidFill>
                          <a:srgbClr val="000000"/>
                        </a:solidFill>
                        <a:effectLst/>
                        <a:latin typeface="Arial" panose="020B0604020202020204" pitchFamily="34" charset="0"/>
                      </a:endParaRPr>
                    </a:p>
                  </a:txBody>
                  <a:tcPr marL="5124" marR="5124" marT="5124" marB="0" anchor="ctr">
                    <a:solidFill>
                      <a:srgbClr val="FFFF00"/>
                    </a:solidFill>
                  </a:tcPr>
                </a:tc>
                <a:tc>
                  <a:txBody>
                    <a:bodyPr/>
                    <a:lstStyle/>
                    <a:p>
                      <a:pPr algn="l" fontAlgn="ctr"/>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ctr"/>
                </a:tc>
                <a:extLst>
                  <a:ext uri="{0D108BD9-81ED-4DB2-BD59-A6C34878D82A}">
                    <a16:rowId xmlns:a16="http://schemas.microsoft.com/office/drawing/2014/main" val="3928451126"/>
                  </a:ext>
                </a:extLst>
              </a:tr>
              <a:tr h="388652">
                <a:tc>
                  <a:txBody>
                    <a:bodyPr/>
                    <a:lstStyle/>
                    <a:p>
                      <a:pPr algn="ctr" fontAlgn="ctr"/>
                      <a:r>
                        <a:rPr lang="fr-FR" sz="1200" u="none" strike="noStrike">
                          <a:effectLst/>
                        </a:rPr>
                        <a:t>S1</a:t>
                      </a:r>
                      <a:endParaRPr lang="fr-FR" sz="1200" b="1" i="0" u="none" strike="noStrike">
                        <a:solidFill>
                          <a:srgbClr val="000000"/>
                        </a:solidFill>
                        <a:effectLst/>
                        <a:latin typeface="Arial" panose="020B0604020202020204" pitchFamily="34" charset="0"/>
                      </a:endParaRPr>
                    </a:p>
                  </a:txBody>
                  <a:tcPr marL="5124" marR="5124" marT="5124" marB="0" anchor="ctr"/>
                </a:tc>
                <a:tc rowSpan="2">
                  <a:txBody>
                    <a:bodyPr/>
                    <a:lstStyle/>
                    <a:p>
                      <a:pPr algn="ctr" fontAlgn="ctr"/>
                      <a:r>
                        <a:rPr lang="fr-FR" sz="1200" b="1" u="none" strike="noStrike" dirty="0">
                          <a:effectLst/>
                        </a:rPr>
                        <a:t>Cours chimie                                            </a:t>
                      </a:r>
                      <a:endParaRPr lang="fr-FR" sz="1200" b="1" i="0" u="none" strike="noStrike" dirty="0">
                        <a:solidFill>
                          <a:srgbClr val="000000"/>
                        </a:solidFill>
                        <a:effectLst/>
                        <a:latin typeface="Arial" panose="020B0604020202020204" pitchFamily="34" charset="0"/>
                      </a:endParaRPr>
                    </a:p>
                  </a:txBody>
                  <a:tcPr marL="5124" marR="5124" marT="5124" marB="0" anchor="ctr">
                    <a:solidFill>
                      <a:schemeClr val="accent2">
                        <a:lumMod val="75000"/>
                      </a:schemeClr>
                    </a:solidFill>
                  </a:tcPr>
                </a:tc>
                <a:tc rowSpan="2">
                  <a:txBody>
                    <a:bodyPr/>
                    <a:lstStyle/>
                    <a:p>
                      <a:pPr algn="ctr" fontAlgn="ctr"/>
                      <a:r>
                        <a:rPr lang="fr-FR" sz="1200" b="1" u="none" strike="noStrike" dirty="0">
                          <a:effectLst/>
                        </a:rPr>
                        <a:t>Anglais                                         </a:t>
                      </a:r>
                      <a:endParaRPr lang="fr-FR" sz="1200" b="1" i="0" u="none" strike="noStrike" dirty="0">
                        <a:solidFill>
                          <a:srgbClr val="000000"/>
                        </a:solidFill>
                        <a:effectLst/>
                        <a:latin typeface="Arial" panose="020B0604020202020204" pitchFamily="34" charset="0"/>
                      </a:endParaRPr>
                    </a:p>
                  </a:txBody>
                  <a:tcPr marL="5124" marR="5124" marT="5124" marB="0" anchor="ctr">
                    <a:solidFill>
                      <a:schemeClr val="bg2">
                        <a:lumMod val="50000"/>
                      </a:schemeClr>
                    </a:solidFill>
                  </a:tcPr>
                </a:tc>
                <a:tc rowSpan="2">
                  <a:txBody>
                    <a:bodyPr/>
                    <a:lstStyle/>
                    <a:p>
                      <a:pPr algn="ctr" fontAlgn="ctr"/>
                      <a:r>
                        <a:rPr lang="fr-FR" sz="1200" b="1" u="none" strike="noStrike" dirty="0">
                          <a:effectLst/>
                        </a:rPr>
                        <a:t>Géographie</a:t>
                      </a:r>
                      <a:r>
                        <a:rPr lang="fr-FR" sz="1200" u="none" strike="noStrike" dirty="0">
                          <a:effectLst/>
                        </a:rPr>
                        <a:t>                                                           </a:t>
                      </a:r>
                      <a:endParaRPr lang="fr-FR" sz="1200" b="1" i="0" u="none" strike="noStrike" dirty="0">
                        <a:solidFill>
                          <a:srgbClr val="000000"/>
                        </a:solidFill>
                        <a:effectLst/>
                        <a:latin typeface="Arial" panose="020B0604020202020204" pitchFamily="34" charset="0"/>
                      </a:endParaRPr>
                    </a:p>
                  </a:txBody>
                  <a:tcPr marL="5124" marR="5124" marT="5124" marB="0" anchor="ctr">
                    <a:solidFill>
                      <a:srgbClr val="FFC000"/>
                    </a:solidFill>
                  </a:tcPr>
                </a:tc>
                <a:tc vMerge="1">
                  <a:txBody>
                    <a:bodyPr/>
                    <a:lstStyle/>
                    <a:p>
                      <a:endParaRPr lang="fr-FR"/>
                    </a:p>
                  </a:txBody>
                  <a:tcPr/>
                </a:tc>
                <a:tc rowSpan="4">
                  <a:txBody>
                    <a:bodyPr/>
                    <a:lstStyle/>
                    <a:p>
                      <a:pPr algn="ctr" fontAlgn="ctr"/>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ctr"/>
                </a:tc>
                <a:extLst>
                  <a:ext uri="{0D108BD9-81ED-4DB2-BD59-A6C34878D82A}">
                    <a16:rowId xmlns:a16="http://schemas.microsoft.com/office/drawing/2014/main" val="3690120842"/>
                  </a:ext>
                </a:extLst>
              </a:tr>
              <a:tr h="388652">
                <a:tc>
                  <a:txBody>
                    <a:bodyPr/>
                    <a:lstStyle/>
                    <a:p>
                      <a:pPr algn="ctr" fontAlgn="ctr"/>
                      <a:r>
                        <a:rPr lang="fr-FR" sz="1200" u="none" strike="noStrike" dirty="0">
                          <a:effectLst/>
                        </a:rPr>
                        <a:t>S2</a:t>
                      </a:r>
                      <a:endParaRPr lang="fr-FR" sz="1200" b="1" i="0" u="none" strike="noStrike" dirty="0">
                        <a:solidFill>
                          <a:srgbClr val="000000"/>
                        </a:solidFill>
                        <a:effectLst/>
                        <a:latin typeface="Arial" panose="020B0604020202020204" pitchFamily="34" charset="0"/>
                      </a:endParaRPr>
                    </a:p>
                  </a:txBody>
                  <a:tcPr marL="5124" marR="5124" marT="5124"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399778671"/>
                  </a:ext>
                </a:extLst>
              </a:tr>
              <a:tr h="388652">
                <a:tc>
                  <a:txBody>
                    <a:bodyPr/>
                    <a:lstStyle/>
                    <a:p>
                      <a:pPr algn="ctr" fontAlgn="ctr"/>
                      <a:r>
                        <a:rPr lang="fr-FR" sz="1600" u="none" strike="noStrike">
                          <a:effectLst/>
                        </a:rPr>
                        <a:t>S3</a:t>
                      </a:r>
                      <a:endParaRPr lang="fr-FR" sz="1600" b="1" i="0" u="none" strike="noStrike">
                        <a:solidFill>
                          <a:srgbClr val="000000"/>
                        </a:solidFill>
                        <a:effectLst/>
                        <a:latin typeface="Arial" panose="020B0604020202020204" pitchFamily="34" charset="0"/>
                      </a:endParaRPr>
                    </a:p>
                  </a:txBody>
                  <a:tcPr marL="5124" marR="5124" marT="5124" marB="0" anchor="ctr"/>
                </a:tc>
                <a:tc rowSpan="2">
                  <a:txBody>
                    <a:bodyPr/>
                    <a:lstStyle/>
                    <a:p>
                      <a:pPr algn="ctr" fontAlgn="ctr"/>
                      <a:r>
                        <a:rPr lang="fr-FR" sz="1200" b="1" u="none" strike="noStrike" dirty="0">
                          <a:effectLst/>
                        </a:rPr>
                        <a:t>Informatique                                       </a:t>
                      </a:r>
                      <a:endParaRPr lang="fr-FR" sz="1200" b="1" i="0" u="none" strike="noStrike" dirty="0">
                        <a:solidFill>
                          <a:srgbClr val="000000"/>
                        </a:solidFill>
                        <a:effectLst/>
                        <a:latin typeface="Arial" panose="020B0604020202020204" pitchFamily="34" charset="0"/>
                      </a:endParaRPr>
                    </a:p>
                  </a:txBody>
                  <a:tcPr marL="5124" marR="5124" marT="5124" marB="0" anchor="ctr">
                    <a:solidFill>
                      <a:srgbClr val="92D050"/>
                    </a:solidFill>
                  </a:tcPr>
                </a:tc>
                <a:tc>
                  <a:txBody>
                    <a:bodyPr/>
                    <a:lstStyle/>
                    <a:p>
                      <a:pPr algn="l" fontAlgn="ctr"/>
                      <a:r>
                        <a:rPr lang="fr-FR" sz="600" u="none" strike="noStrike">
                          <a:effectLst/>
                        </a:rPr>
                        <a:t> </a:t>
                      </a:r>
                      <a:endParaRPr lang="fr-FR" sz="600" b="1" i="0" u="none" strike="noStrike">
                        <a:solidFill>
                          <a:srgbClr val="000000"/>
                        </a:solidFill>
                        <a:effectLst/>
                        <a:latin typeface="Arial" panose="020B0604020202020204" pitchFamily="34" charset="0"/>
                      </a:endParaRPr>
                    </a:p>
                  </a:txBody>
                  <a:tcPr marL="5124" marR="5124" marT="5124" marB="0" anchor="ctr"/>
                </a:tc>
                <a:tc rowSpan="2">
                  <a:txBody>
                    <a:bodyPr/>
                    <a:lstStyle/>
                    <a:p>
                      <a:pPr algn="ctr" fontAlgn="ctr"/>
                      <a:r>
                        <a:rPr lang="fr-FR" sz="800" u="none" strike="noStrike" dirty="0">
                          <a:effectLst/>
                        </a:rPr>
                        <a:t>                                                    </a:t>
                      </a:r>
                      <a:endParaRPr lang="fr-FR" sz="800" b="1" i="0" u="none" strike="noStrike" dirty="0">
                        <a:solidFill>
                          <a:srgbClr val="000000"/>
                        </a:solidFill>
                        <a:effectLst/>
                        <a:latin typeface="Arial" panose="020B0604020202020204" pitchFamily="34" charset="0"/>
                      </a:endParaRPr>
                    </a:p>
                    <a:p>
                      <a:pPr algn="ctr" fontAlgn="ctr"/>
                      <a:r>
                        <a:rPr lang="fr-FR" sz="1200" b="1" u="none" strike="noStrike" dirty="0">
                          <a:effectLst/>
                        </a:rPr>
                        <a:t>Pluridisciplinarité </a:t>
                      </a:r>
                      <a:r>
                        <a:rPr lang="fr-FR" sz="1200" u="none" strike="noStrike" dirty="0">
                          <a:effectLst/>
                        </a:rPr>
                        <a:t>                                                      </a:t>
                      </a:r>
                      <a:endParaRPr lang="fr-FR" sz="1200" b="1" i="0" u="none" strike="noStrike" dirty="0">
                        <a:solidFill>
                          <a:srgbClr val="000000"/>
                        </a:solidFill>
                        <a:effectLst/>
                        <a:latin typeface="Arial" panose="020B0604020202020204" pitchFamily="34" charset="0"/>
                      </a:endParaRPr>
                    </a:p>
                  </a:txBody>
                  <a:tcPr marL="5124" marR="5124" marT="5124" marB="0" anchor="ctr">
                    <a:solidFill>
                      <a:srgbClr val="C00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87410032"/>
                  </a:ext>
                </a:extLst>
              </a:tr>
              <a:tr h="388652">
                <a:tc>
                  <a:txBody>
                    <a:bodyPr/>
                    <a:lstStyle/>
                    <a:p>
                      <a:pPr algn="ctr" fontAlgn="ctr"/>
                      <a:r>
                        <a:rPr lang="fr-FR" sz="1600" u="none" strike="noStrike" dirty="0">
                          <a:effectLst/>
                        </a:rPr>
                        <a:t>S4</a:t>
                      </a:r>
                      <a:endParaRPr lang="fr-FR" sz="1600" b="1" i="0" u="none" strike="noStrike" dirty="0">
                        <a:solidFill>
                          <a:srgbClr val="000000"/>
                        </a:solidFill>
                        <a:effectLst/>
                        <a:latin typeface="Arial" panose="020B0604020202020204" pitchFamily="34" charset="0"/>
                      </a:endParaRPr>
                    </a:p>
                  </a:txBody>
                  <a:tcPr marL="5124" marR="5124" marT="5124" marB="0" anchor="ctr"/>
                </a:tc>
                <a:tc vMerge="1">
                  <a:txBody>
                    <a:bodyPr/>
                    <a:lstStyle/>
                    <a:p>
                      <a:endParaRPr lang="fr-FR"/>
                    </a:p>
                  </a:txBody>
                  <a:tcPr/>
                </a:tc>
                <a:tc>
                  <a:txBody>
                    <a:bodyPr/>
                    <a:lstStyle/>
                    <a:p>
                      <a:pPr algn="l" fontAlgn="ctr"/>
                      <a:r>
                        <a:rPr lang="fr-FR" sz="600" u="none" strike="noStrike" dirty="0">
                          <a:effectLst/>
                        </a:rPr>
                        <a:t> </a:t>
                      </a:r>
                      <a:endParaRPr lang="fr-FR" sz="600" b="1" i="0" u="none" strike="noStrike" dirty="0">
                        <a:solidFill>
                          <a:srgbClr val="000000"/>
                        </a:solidFill>
                        <a:effectLst/>
                        <a:latin typeface="Arial" panose="020B0604020202020204" pitchFamily="34" charset="0"/>
                      </a:endParaRPr>
                    </a:p>
                  </a:txBody>
                  <a:tcPr marL="5124" marR="5124" marT="5124" marB="0" anchor="ct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90004666"/>
                  </a:ext>
                </a:extLst>
              </a:tr>
            </a:tbl>
          </a:graphicData>
        </a:graphic>
      </p:graphicFrame>
    </p:spTree>
    <p:extLst>
      <p:ext uri="{BB962C8B-B14F-4D97-AF65-F5344CB8AC3E}">
        <p14:creationId xmlns:p14="http://schemas.microsoft.com/office/powerpoint/2010/main" val="10274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1098321"/>
            <a:ext cx="7560840" cy="4770537"/>
          </a:xfrm>
          <a:prstGeom prst="rect">
            <a:avLst/>
          </a:prstGeom>
          <a:noFill/>
        </p:spPr>
        <p:txBody>
          <a:bodyPr wrap="square" rtlCol="0">
            <a:spAutoFit/>
          </a:bodyPr>
          <a:lstStyle/>
          <a:p>
            <a:r>
              <a:rPr lang="fr-FR" sz="2000" b="1" dirty="0">
                <a:solidFill>
                  <a:srgbClr val="000066"/>
                </a:solidFill>
              </a:rPr>
              <a:t>Organisation de la Licence Physique-Chimie parcours Physique</a:t>
            </a:r>
          </a:p>
          <a:p>
            <a:r>
              <a:rPr lang="fr-FR" sz="2000" dirty="0">
                <a:solidFill>
                  <a:srgbClr val="000066"/>
                </a:solidFill>
              </a:rPr>
              <a:t>	</a:t>
            </a:r>
            <a:r>
              <a:rPr lang="fr-FR" sz="2000" b="1" dirty="0">
                <a:solidFill>
                  <a:srgbClr val="000066"/>
                </a:solidFill>
              </a:rPr>
              <a:t>S1</a:t>
            </a:r>
            <a:r>
              <a:rPr lang="fr-FR" sz="2000" dirty="0">
                <a:solidFill>
                  <a:srgbClr val="000066"/>
                </a:solidFill>
              </a:rPr>
              <a:t>: Portail L1 MPC: Maths, Double-Licence Maths-Eco</a:t>
            </a:r>
          </a:p>
          <a:p>
            <a:r>
              <a:rPr lang="fr-FR" sz="2000" dirty="0">
                <a:solidFill>
                  <a:srgbClr val="000066"/>
                </a:solidFill>
              </a:rPr>
              <a:t>	Physique-Chimie, ENSIM, ESGT</a:t>
            </a:r>
          </a:p>
          <a:p>
            <a:r>
              <a:rPr lang="fr-FR" sz="2000" dirty="0">
                <a:solidFill>
                  <a:srgbClr val="000066"/>
                </a:solidFill>
              </a:rPr>
              <a:t>	</a:t>
            </a:r>
            <a:r>
              <a:rPr lang="fr-FR" sz="2000" b="1" dirty="0">
                <a:solidFill>
                  <a:srgbClr val="000066"/>
                </a:solidFill>
              </a:rPr>
              <a:t>S2</a:t>
            </a:r>
            <a:r>
              <a:rPr lang="fr-FR" sz="2000" dirty="0">
                <a:solidFill>
                  <a:srgbClr val="000066"/>
                </a:solidFill>
              </a:rPr>
              <a:t>: Physique-Chimie, ENSIM, ESGT</a:t>
            </a:r>
          </a:p>
          <a:p>
            <a:r>
              <a:rPr lang="fr-FR" sz="2000" dirty="0">
                <a:solidFill>
                  <a:srgbClr val="000066"/>
                </a:solidFill>
              </a:rPr>
              <a:t>	</a:t>
            </a:r>
            <a:r>
              <a:rPr lang="fr-FR" sz="2000" b="1" dirty="0">
                <a:solidFill>
                  <a:srgbClr val="000066"/>
                </a:solidFill>
              </a:rPr>
              <a:t>S3</a:t>
            </a:r>
            <a:r>
              <a:rPr lang="fr-FR" sz="2000" dirty="0">
                <a:solidFill>
                  <a:srgbClr val="000066"/>
                </a:solidFill>
              </a:rPr>
              <a:t>: Physique-Chimie, ENSIM, ESGT</a:t>
            </a:r>
          </a:p>
          <a:p>
            <a:r>
              <a:rPr lang="fr-FR" sz="2000" dirty="0">
                <a:solidFill>
                  <a:srgbClr val="000066"/>
                </a:solidFill>
              </a:rPr>
              <a:t>	</a:t>
            </a:r>
            <a:r>
              <a:rPr lang="fr-FR" sz="2000" b="1" dirty="0">
                <a:solidFill>
                  <a:srgbClr val="000066"/>
                </a:solidFill>
              </a:rPr>
              <a:t>S4</a:t>
            </a:r>
            <a:r>
              <a:rPr lang="fr-FR" sz="2000" dirty="0">
                <a:solidFill>
                  <a:srgbClr val="000066"/>
                </a:solidFill>
              </a:rPr>
              <a:t>: Physique, Chimie, ENSIM, ESGT</a:t>
            </a:r>
          </a:p>
          <a:p>
            <a:r>
              <a:rPr lang="fr-FR" sz="2000" dirty="0">
                <a:solidFill>
                  <a:srgbClr val="000066"/>
                </a:solidFill>
              </a:rPr>
              <a:t>	</a:t>
            </a:r>
            <a:r>
              <a:rPr lang="fr-FR" sz="2000" b="1" dirty="0">
                <a:solidFill>
                  <a:srgbClr val="000066"/>
                </a:solidFill>
              </a:rPr>
              <a:t>S5 et S6</a:t>
            </a:r>
            <a:r>
              <a:rPr lang="fr-FR" sz="2000" dirty="0">
                <a:solidFill>
                  <a:srgbClr val="000066"/>
                </a:solidFill>
              </a:rPr>
              <a:t>: Physique</a:t>
            </a:r>
          </a:p>
          <a:p>
            <a:r>
              <a:rPr lang="fr-FR" sz="2000" b="1" dirty="0">
                <a:solidFill>
                  <a:srgbClr val="000066"/>
                </a:solidFill>
              </a:rPr>
              <a:t>Organisation du C.P.E.S: </a:t>
            </a:r>
          </a:p>
          <a:p>
            <a:r>
              <a:rPr lang="fr-FR" sz="2000" b="1" dirty="0">
                <a:solidFill>
                  <a:srgbClr val="000066"/>
                </a:solidFill>
              </a:rPr>
              <a:t>	L1: projet scientifique sur les thèmes du C.P.E.S</a:t>
            </a:r>
          </a:p>
          <a:p>
            <a:r>
              <a:rPr lang="fr-FR" sz="2000" b="1" dirty="0">
                <a:solidFill>
                  <a:srgbClr val="000066"/>
                </a:solidFill>
              </a:rPr>
              <a:t> 	L2: Unités de physique sur l’université</a:t>
            </a:r>
          </a:p>
          <a:p>
            <a:r>
              <a:rPr lang="fr-FR" sz="2000" b="1" dirty="0">
                <a:solidFill>
                  <a:srgbClr val="000066"/>
                </a:solidFill>
              </a:rPr>
              <a:t>	L3: 100% parcours physique</a:t>
            </a:r>
          </a:p>
          <a:p>
            <a:endParaRPr lang="fr-FR" sz="2800" dirty="0">
              <a:solidFill>
                <a:srgbClr val="000066"/>
              </a:solidFill>
            </a:endParaRPr>
          </a:p>
          <a:p>
            <a:endParaRPr lang="fr-FR" sz="2800" dirty="0">
              <a:solidFill>
                <a:srgbClr val="000066"/>
              </a:solidFill>
            </a:endParaRPr>
          </a:p>
          <a:p>
            <a:endParaRPr lang="fr-FR" sz="2800" dirty="0">
              <a:solidFill>
                <a:srgbClr val="000066"/>
              </a:solidFill>
            </a:endParaRPr>
          </a:p>
        </p:txBody>
      </p:sp>
      <p:sp>
        <p:nvSpPr>
          <p:cNvPr id="8" name="ZoneTexte 7"/>
          <p:cNvSpPr txBox="1"/>
          <p:nvPr/>
        </p:nvSpPr>
        <p:spPr>
          <a:xfrm>
            <a:off x="179513" y="4077072"/>
            <a:ext cx="8676456" cy="3000821"/>
          </a:xfrm>
          <a:prstGeom prst="rect">
            <a:avLst/>
          </a:prstGeom>
          <a:noFill/>
        </p:spPr>
        <p:txBody>
          <a:bodyPr wrap="square" rtlCol="0">
            <a:spAutoFit/>
          </a:bodyPr>
          <a:lstStyle/>
          <a:p>
            <a:pPr>
              <a:lnSpc>
                <a:spcPct val="150000"/>
              </a:lnSpc>
            </a:pPr>
            <a:endParaRPr lang="fr-FR" dirty="0"/>
          </a:p>
          <a:p>
            <a:pPr>
              <a:lnSpc>
                <a:spcPct val="150000"/>
              </a:lnSpc>
            </a:pPr>
            <a:r>
              <a:rPr lang="fr-FR" dirty="0"/>
              <a:t>L1: Anne Desert : </a:t>
            </a:r>
            <a:r>
              <a:rPr lang="fr-FR" dirty="0">
                <a:hlinkClick r:id="rId2"/>
              </a:rPr>
              <a:t>anne.desert@univ-lemans.fr</a:t>
            </a:r>
            <a:r>
              <a:rPr lang="fr-FR" dirty="0"/>
              <a:t> </a:t>
            </a:r>
          </a:p>
          <a:p>
            <a:pPr>
              <a:lnSpc>
                <a:spcPct val="150000"/>
              </a:lnSpc>
            </a:pPr>
            <a:r>
              <a:rPr lang="fr-FR" dirty="0"/>
              <a:t>L2: Pierre </a:t>
            </a:r>
            <a:r>
              <a:rPr lang="fr-FR" dirty="0" err="1"/>
              <a:t>Jolive</a:t>
            </a:r>
            <a:r>
              <a:rPr lang="fr-FR" dirty="0"/>
              <a:t>: </a:t>
            </a:r>
            <a:r>
              <a:rPr lang="fr-FR" dirty="0">
                <a:hlinkClick r:id="rId3"/>
              </a:rPr>
              <a:t>pierre.jolive@univ-lemans.fr</a:t>
            </a:r>
            <a:endParaRPr lang="fr-FR" dirty="0"/>
          </a:p>
          <a:p>
            <a:pPr>
              <a:lnSpc>
                <a:spcPct val="150000"/>
              </a:lnSpc>
            </a:pPr>
            <a:r>
              <a:rPr lang="fr-FR" dirty="0"/>
              <a:t>L3: Guillaume </a:t>
            </a:r>
            <a:r>
              <a:rPr lang="fr-FR" dirty="0" err="1"/>
              <a:t>Brotons</a:t>
            </a:r>
            <a:r>
              <a:rPr lang="fr-FR" dirty="0"/>
              <a:t>: </a:t>
            </a:r>
            <a:r>
              <a:rPr lang="fr-FR" dirty="0">
                <a:hlinkClick r:id="rId4"/>
              </a:rPr>
              <a:t>guillaume.brotons@univ-lemans.fr</a:t>
            </a:r>
            <a:endParaRPr lang="fr-FR" dirty="0"/>
          </a:p>
          <a:p>
            <a:pPr>
              <a:lnSpc>
                <a:spcPct val="150000"/>
              </a:lnSpc>
            </a:pPr>
            <a:r>
              <a:rPr lang="fr-FR" dirty="0"/>
              <a:t>Responsable département de physique: Nicolas </a:t>
            </a:r>
            <a:r>
              <a:rPr lang="fr-FR" dirty="0" err="1"/>
              <a:t>Errien</a:t>
            </a:r>
            <a:r>
              <a:rPr lang="fr-FR" dirty="0"/>
              <a:t>: </a:t>
            </a:r>
            <a:r>
              <a:rPr lang="fr-FR" dirty="0">
                <a:hlinkClick r:id="rId2"/>
              </a:rPr>
              <a:t>nicolas.errien@univ-lemans.fr</a:t>
            </a:r>
            <a:endParaRPr lang="fr-FR" dirty="0"/>
          </a:p>
          <a:p>
            <a:pPr>
              <a:lnSpc>
                <a:spcPct val="150000"/>
              </a:lnSpc>
            </a:pPr>
            <a:r>
              <a:rPr lang="fr-FR" dirty="0"/>
              <a:t>Directeur UFR ST: Florent </a:t>
            </a:r>
            <a:r>
              <a:rPr lang="fr-FR" dirty="0" err="1"/>
              <a:t>Calvayrac</a:t>
            </a:r>
            <a:r>
              <a:rPr lang="fr-FR" dirty="0"/>
              <a:t>: </a:t>
            </a:r>
            <a:r>
              <a:rPr lang="fr-FR" dirty="0">
                <a:hlinkClick r:id="rId5"/>
              </a:rPr>
              <a:t>florent.calvayrac@univ-lemans.fr</a:t>
            </a:r>
            <a:endParaRPr lang="fr-FR" dirty="0"/>
          </a:p>
          <a:p>
            <a:pPr>
              <a:lnSpc>
                <a:spcPct val="150000"/>
              </a:lnSpc>
            </a:pPr>
            <a:endParaRPr lang="fr-FR" dirty="0"/>
          </a:p>
        </p:txBody>
      </p:sp>
      <p:pic>
        <p:nvPicPr>
          <p:cNvPr id="9" name="Picture 2"/>
          <p:cNvPicPr>
            <a:picLocks noChangeAspect="1" noChangeArrowheads="1"/>
          </p:cNvPicPr>
          <p:nvPr/>
        </p:nvPicPr>
        <p:blipFill>
          <a:blip r:embed="rId6" cstate="print"/>
          <a:srcRect/>
          <a:stretch>
            <a:fillRect/>
          </a:stretch>
        </p:blipFill>
        <p:spPr bwMode="auto">
          <a:xfrm>
            <a:off x="179513" y="188640"/>
            <a:ext cx="2664296" cy="724165"/>
          </a:xfrm>
          <a:prstGeom prst="rect">
            <a:avLst/>
          </a:prstGeom>
          <a:noFill/>
          <a:ln w="9525">
            <a:noFill/>
            <a:miter lim="800000"/>
            <a:headEnd/>
            <a:tailEnd/>
          </a:ln>
        </p:spPr>
      </p:pic>
      <p:pic>
        <p:nvPicPr>
          <p:cNvPr id="10" name="Picture 4" descr="http://www.univ-lemans.fr/_resources-images/EN_SAVOIR_PLUS_SUR_UM/Charte%2520graphique/LOGO-ST_web_105x350.jpg"/>
          <p:cNvPicPr>
            <a:picLocks noChangeAspect="1" noChangeArrowheads="1"/>
          </p:cNvPicPr>
          <p:nvPr/>
        </p:nvPicPr>
        <p:blipFill>
          <a:blip r:embed="rId7" cstate="print"/>
          <a:srcRect/>
          <a:stretch>
            <a:fillRect/>
          </a:stretch>
        </p:blipFill>
        <p:spPr bwMode="auto">
          <a:xfrm>
            <a:off x="5436096" y="44624"/>
            <a:ext cx="3573777" cy="1072133"/>
          </a:xfrm>
          <a:prstGeom prst="rect">
            <a:avLst/>
          </a:prstGeom>
          <a:noFill/>
        </p:spPr>
      </p:pic>
    </p:spTree>
    <p:extLst>
      <p:ext uri="{BB962C8B-B14F-4D97-AF65-F5344CB8AC3E}">
        <p14:creationId xmlns:p14="http://schemas.microsoft.com/office/powerpoint/2010/main" val="99728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536" y="1251733"/>
            <a:ext cx="8352928" cy="5201424"/>
          </a:xfrm>
          <a:prstGeom prst="rect">
            <a:avLst/>
          </a:prstGeom>
          <a:noFill/>
        </p:spPr>
        <p:txBody>
          <a:bodyPr wrap="square" rtlCol="0">
            <a:spAutoFit/>
          </a:bodyPr>
          <a:lstStyle/>
          <a:p>
            <a:r>
              <a:rPr lang="fr-FR" sz="2800" dirty="0">
                <a:solidFill>
                  <a:srgbClr val="000066"/>
                </a:solidFill>
              </a:rPr>
              <a:t>Projet de première année:</a:t>
            </a:r>
          </a:p>
          <a:p>
            <a:endParaRPr lang="fr-FR" sz="2800" dirty="0">
              <a:solidFill>
                <a:srgbClr val="000066"/>
              </a:solidFill>
            </a:endParaRPr>
          </a:p>
          <a:p>
            <a:r>
              <a:rPr lang="fr-FR" sz="2000" dirty="0"/>
              <a:t>-un travail personnel en situation de responsabilité</a:t>
            </a:r>
          </a:p>
          <a:p>
            <a:r>
              <a:rPr lang="fr-FR" sz="2000" dirty="0"/>
              <a:t>-une initiation et un entraînement à la démarche de recherche scientifique </a:t>
            </a:r>
          </a:p>
          <a:p>
            <a:r>
              <a:rPr lang="fr-FR" sz="2000" dirty="0"/>
              <a:t>-une démarche de recherche scientifique et technologique réalisée de façon concrète</a:t>
            </a:r>
          </a:p>
          <a:p>
            <a:endParaRPr lang="fr-FR" sz="2000" dirty="0"/>
          </a:p>
          <a:p>
            <a:r>
              <a:rPr lang="fr-FR" sz="2000" dirty="0">
                <a:solidFill>
                  <a:srgbClr val="000066"/>
                </a:solidFill>
              </a:rPr>
              <a:t>-</a:t>
            </a:r>
            <a:r>
              <a:rPr lang="fr-FR" sz="2000" dirty="0"/>
              <a:t>dégager une problématique en relation explicite avec les thèmes du C.P.E.S</a:t>
            </a:r>
          </a:p>
          <a:p>
            <a:r>
              <a:rPr lang="fr-FR" sz="2000" dirty="0">
                <a:solidFill>
                  <a:srgbClr val="000066"/>
                </a:solidFill>
              </a:rPr>
              <a:t>-</a:t>
            </a:r>
            <a:r>
              <a:rPr lang="fr-FR" sz="2000" dirty="0"/>
              <a:t>se poser des questions avant de tenter d'y répondre</a:t>
            </a:r>
          </a:p>
          <a:p>
            <a:r>
              <a:rPr lang="fr-FR" sz="2000" dirty="0">
                <a:solidFill>
                  <a:srgbClr val="000066"/>
                </a:solidFill>
              </a:rPr>
              <a:t>-</a:t>
            </a:r>
            <a:r>
              <a:rPr lang="fr-FR" sz="2000" dirty="0"/>
              <a:t>mettre en œuvre des outils et méthodes utilisés dans un travail de recherche scientifique (observations, réalisation pratique d'expériences, modélisations, formulation d'hypothèses, simulations, validation ou invalidation de modèles par comparaison au réel, etc.).</a:t>
            </a:r>
            <a:endParaRPr lang="fr-FR" sz="2000" dirty="0">
              <a:solidFill>
                <a:srgbClr val="000066"/>
              </a:solidFill>
            </a:endParaRPr>
          </a:p>
          <a:p>
            <a:endParaRPr lang="fr-FR" sz="2800" dirty="0">
              <a:solidFill>
                <a:srgbClr val="000066"/>
              </a:solidFill>
            </a:endParaRPr>
          </a:p>
          <a:p>
            <a:endParaRPr lang="fr-FR" sz="2800" dirty="0">
              <a:solidFill>
                <a:srgbClr val="000066"/>
              </a:solidFill>
            </a:endParaRPr>
          </a:p>
        </p:txBody>
      </p:sp>
      <p:pic>
        <p:nvPicPr>
          <p:cNvPr id="9" name="Picture 2"/>
          <p:cNvPicPr>
            <a:picLocks noChangeAspect="1" noChangeArrowheads="1"/>
          </p:cNvPicPr>
          <p:nvPr/>
        </p:nvPicPr>
        <p:blipFill>
          <a:blip r:embed="rId2" cstate="print"/>
          <a:srcRect/>
          <a:stretch>
            <a:fillRect/>
          </a:stretch>
        </p:blipFill>
        <p:spPr bwMode="auto">
          <a:xfrm>
            <a:off x="179513" y="188640"/>
            <a:ext cx="2664296" cy="724165"/>
          </a:xfrm>
          <a:prstGeom prst="rect">
            <a:avLst/>
          </a:prstGeom>
          <a:noFill/>
          <a:ln w="9525">
            <a:noFill/>
            <a:miter lim="800000"/>
            <a:headEnd/>
            <a:tailEnd/>
          </a:ln>
        </p:spPr>
      </p:pic>
      <p:pic>
        <p:nvPicPr>
          <p:cNvPr id="10" name="Picture 4" descr="http://www.univ-lemans.fr/_resources-images/EN_SAVOIR_PLUS_SUR_UM/Charte%2520graphique/LOGO-ST_web_105x350.jpg"/>
          <p:cNvPicPr>
            <a:picLocks noChangeAspect="1" noChangeArrowheads="1"/>
          </p:cNvPicPr>
          <p:nvPr/>
        </p:nvPicPr>
        <p:blipFill>
          <a:blip r:embed="rId3" cstate="print"/>
          <a:srcRect/>
          <a:stretch>
            <a:fillRect/>
          </a:stretch>
        </p:blipFill>
        <p:spPr bwMode="auto">
          <a:xfrm>
            <a:off x="5436096" y="44624"/>
            <a:ext cx="3573777" cy="1072133"/>
          </a:xfrm>
          <a:prstGeom prst="rect">
            <a:avLst/>
          </a:prstGeom>
          <a:noFill/>
        </p:spPr>
      </p:pic>
    </p:spTree>
    <p:extLst>
      <p:ext uri="{BB962C8B-B14F-4D97-AF65-F5344CB8AC3E}">
        <p14:creationId xmlns:p14="http://schemas.microsoft.com/office/powerpoint/2010/main" val="97360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536" y="912805"/>
            <a:ext cx="8352928" cy="6801862"/>
          </a:xfrm>
          <a:prstGeom prst="rect">
            <a:avLst/>
          </a:prstGeom>
          <a:noFill/>
        </p:spPr>
        <p:txBody>
          <a:bodyPr wrap="square" rtlCol="0">
            <a:spAutoFit/>
          </a:bodyPr>
          <a:lstStyle/>
          <a:p>
            <a:r>
              <a:rPr lang="fr-FR" sz="2800" dirty="0">
                <a:solidFill>
                  <a:srgbClr val="000066"/>
                </a:solidFill>
              </a:rPr>
              <a:t>Projet de première année:</a:t>
            </a:r>
          </a:p>
          <a:p>
            <a:r>
              <a:rPr lang="fr-FR" sz="2000" dirty="0"/>
              <a:t>-une production personnelle de l'étudiant: observation et description d'objets naturels ou artificiels, traitement de données, mise en évidence de phénomènes, expérimentation, modélisation, simulation, élaboration, etc. </a:t>
            </a:r>
          </a:p>
          <a:p>
            <a:r>
              <a:rPr lang="fr-FR" sz="2000" dirty="0">
                <a:solidFill>
                  <a:srgbClr val="000066"/>
                </a:solidFill>
              </a:rPr>
              <a:t>-</a:t>
            </a:r>
            <a:r>
              <a:rPr lang="fr-FR" sz="2000" dirty="0"/>
              <a:t>ne pas se limiter à une simple synthèse d'informations collectées, mais doit faire ressortir une « valeur ajoutée » </a:t>
            </a:r>
          </a:p>
          <a:p>
            <a:r>
              <a:rPr lang="fr-FR" sz="2000" dirty="0">
                <a:solidFill>
                  <a:srgbClr val="000066"/>
                </a:solidFill>
              </a:rPr>
              <a:t>-</a:t>
            </a:r>
            <a:r>
              <a:rPr lang="fr-FR" sz="2000" dirty="0"/>
              <a:t>un travail en petits groupes ou de façon individuelle. Dans le cas d'un travail collectif, l’étudiant devra être capable à la fois de présenter la philosophie générale du projet, et de faire ressortir nettement son apport personnel</a:t>
            </a:r>
          </a:p>
          <a:p>
            <a:endParaRPr lang="fr-FR" sz="2000" dirty="0">
              <a:solidFill>
                <a:srgbClr val="000066"/>
              </a:solidFill>
            </a:endParaRPr>
          </a:p>
          <a:p>
            <a:r>
              <a:rPr lang="fr-FR" sz="2000" b="1" dirty="0">
                <a:solidFill>
                  <a:srgbClr val="000066"/>
                </a:solidFill>
              </a:rPr>
              <a:t>-Accompagnement par le responsable de la L1 et un enseignant ou un chercheur de l’université (selon le sujet)</a:t>
            </a:r>
          </a:p>
          <a:p>
            <a:r>
              <a:rPr lang="fr-FR" sz="2000" b="1" dirty="0">
                <a:solidFill>
                  <a:srgbClr val="000066"/>
                </a:solidFill>
              </a:rPr>
              <a:t>-Calendrier avec jalons sur l’année: sujet, présentation du sujet avec problématique et mots clés, validation du sujet, travail sur le sujet (bibliographie, expériences…….)</a:t>
            </a:r>
          </a:p>
          <a:p>
            <a:r>
              <a:rPr lang="fr-FR" sz="2000" b="1" dirty="0">
                <a:solidFill>
                  <a:srgbClr val="000066"/>
                </a:solidFill>
              </a:rPr>
              <a:t>-Présentation des travaux à un jury en fin d’année</a:t>
            </a:r>
          </a:p>
          <a:p>
            <a:r>
              <a:rPr lang="fr-FR" sz="2000" b="1" dirty="0">
                <a:solidFill>
                  <a:srgbClr val="000066"/>
                </a:solidFill>
              </a:rPr>
              <a:t>	15 min de présentation orale</a:t>
            </a:r>
          </a:p>
          <a:p>
            <a:r>
              <a:rPr lang="fr-FR" sz="2000" b="1" dirty="0">
                <a:solidFill>
                  <a:srgbClr val="000066"/>
                </a:solidFill>
              </a:rPr>
              <a:t>	15 min de questions.</a:t>
            </a:r>
          </a:p>
          <a:p>
            <a:endParaRPr lang="fr-FR" sz="2000" b="1" dirty="0"/>
          </a:p>
          <a:p>
            <a:endParaRPr lang="fr-FR" sz="2000" b="1" dirty="0">
              <a:solidFill>
                <a:srgbClr val="000066"/>
              </a:solidFill>
            </a:endParaRPr>
          </a:p>
          <a:p>
            <a:endParaRPr lang="fr-FR" sz="2800" dirty="0">
              <a:solidFill>
                <a:srgbClr val="000066"/>
              </a:solidFill>
            </a:endParaRPr>
          </a:p>
        </p:txBody>
      </p:sp>
      <p:pic>
        <p:nvPicPr>
          <p:cNvPr id="9" name="Picture 2"/>
          <p:cNvPicPr>
            <a:picLocks noChangeAspect="1" noChangeArrowheads="1"/>
          </p:cNvPicPr>
          <p:nvPr/>
        </p:nvPicPr>
        <p:blipFill>
          <a:blip r:embed="rId2" cstate="print"/>
          <a:srcRect/>
          <a:stretch>
            <a:fillRect/>
          </a:stretch>
        </p:blipFill>
        <p:spPr bwMode="auto">
          <a:xfrm>
            <a:off x="179513" y="188640"/>
            <a:ext cx="2664296" cy="724165"/>
          </a:xfrm>
          <a:prstGeom prst="rect">
            <a:avLst/>
          </a:prstGeom>
          <a:noFill/>
          <a:ln w="9525">
            <a:noFill/>
            <a:miter lim="800000"/>
            <a:headEnd/>
            <a:tailEnd/>
          </a:ln>
        </p:spPr>
      </p:pic>
      <p:pic>
        <p:nvPicPr>
          <p:cNvPr id="10" name="Picture 4" descr="http://www.univ-lemans.fr/_resources-images/EN_SAVOIR_PLUS_SUR_UM/Charte%2520graphique/LOGO-ST_web_105x350.jpg"/>
          <p:cNvPicPr>
            <a:picLocks noChangeAspect="1" noChangeArrowheads="1"/>
          </p:cNvPicPr>
          <p:nvPr/>
        </p:nvPicPr>
        <p:blipFill>
          <a:blip r:embed="rId3" cstate="print"/>
          <a:srcRect/>
          <a:stretch>
            <a:fillRect/>
          </a:stretch>
        </p:blipFill>
        <p:spPr bwMode="auto">
          <a:xfrm>
            <a:off x="5436096" y="44624"/>
            <a:ext cx="3573777" cy="1072133"/>
          </a:xfrm>
          <a:prstGeom prst="rect">
            <a:avLst/>
          </a:prstGeom>
          <a:noFill/>
        </p:spPr>
      </p:pic>
    </p:spTree>
    <p:extLst>
      <p:ext uri="{BB962C8B-B14F-4D97-AF65-F5344CB8AC3E}">
        <p14:creationId xmlns:p14="http://schemas.microsoft.com/office/powerpoint/2010/main" val="34111919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7147</TotalTime>
  <Words>1269</Words>
  <Application>Microsoft Office PowerPoint</Application>
  <PresentationFormat>Affichage à l'écran (4:3)</PresentationFormat>
  <Paragraphs>150</Paragraphs>
  <Slides>11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Effra Medium</vt:lpstr>
      <vt:lpstr>Wingdings</vt:lpstr>
      <vt:lpstr>Thème Office</vt:lpstr>
      <vt:lpstr>Présentation PowerPoint</vt:lpstr>
      <vt:lpstr>Le C.P.E.S et non la C.P.E.S</vt:lpstr>
      <vt:lpstr>Pourquoi postuler à un C.P.E.S?</vt:lpstr>
      <vt:lpstr>L’organisation du C.P.E.S du Mans</vt:lpstr>
      <vt:lpstr>Le volet international</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Maud</dc:creator>
  <cp:lastModifiedBy>sec-sco2</cp:lastModifiedBy>
  <cp:revision>105</cp:revision>
  <dcterms:created xsi:type="dcterms:W3CDTF">2016-08-30T09:10:34Z</dcterms:created>
  <dcterms:modified xsi:type="dcterms:W3CDTF">2022-11-21T15:15:55Z</dcterms:modified>
</cp:coreProperties>
</file>